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68" r:id="rId4"/>
    <p:sldId id="269" r:id="rId5"/>
    <p:sldId id="270" r:id="rId6"/>
    <p:sldId id="271" r:id="rId7"/>
    <p:sldId id="272" r:id="rId8"/>
    <p:sldId id="273" r:id="rId9"/>
    <p:sldId id="274" r:id="rId10"/>
    <p:sldId id="265" r:id="rId11"/>
    <p:sldId id="275" r:id="rId12"/>
    <p:sldId id="267" r:id="rId13"/>
  </p:sldIdLst>
  <p:sldSz cx="14630400" cy="8229600"/>
  <p:notesSz cx="8229600" cy="14630400"/>
  <p:embeddedFontLst>
    <p:embeddedFont>
      <p:font typeface="Nunito Sans" pitchFamily="2" charset="0"/>
      <p:regular r:id="rId15"/>
      <p:bold r:id="rId16"/>
    </p:embeddedFont>
    <p:embeddedFont>
      <p:font typeface="Nunito Sans Light" pitchFamily="2" charset="0"/>
      <p:regular r:id="rId17"/>
    </p:embeddedFont>
  </p:embeddedFontLst>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A0D05D-15F4-44F8-B853-2FA3B7FDBA0D}" v="16" dt="2025-10-14T17:12:22.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508" autoAdjust="0"/>
    <p:restoredTop sz="78934" autoAdjust="0"/>
  </p:normalViewPr>
  <p:slideViewPr>
    <p:cSldViewPr snapToGrid="0" snapToObjects="1">
      <p:cViewPr varScale="1">
        <p:scale>
          <a:sx n="32" d="100"/>
          <a:sy n="32" d="100"/>
        </p:scale>
        <p:origin x="64" y="17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Larsson" userId="c362191382359750" providerId="LiveId" clId="{88509E66-B084-40D3-961D-F13A47887A09}"/>
    <pc:docChg chg="custSel addSld delSld modSld">
      <pc:chgData name="Jan Larsson" userId="c362191382359750" providerId="LiveId" clId="{88509E66-B084-40D3-961D-F13A47887A09}" dt="2025-10-14T17:12:24.960" v="41" actId="47"/>
      <pc:docMkLst>
        <pc:docMk/>
      </pc:docMkLst>
      <pc:sldChg chg="addSp modSp">
        <pc:chgData name="Jan Larsson" userId="c362191382359750" providerId="LiveId" clId="{88509E66-B084-40D3-961D-F13A47887A09}" dt="2025-10-13T16:08:09.627" v="0"/>
        <pc:sldMkLst>
          <pc:docMk/>
          <pc:sldMk cId="0" sldId="256"/>
        </pc:sldMkLst>
        <pc:spChg chg="add mod">
          <ac:chgData name="Jan Larsson" userId="c362191382359750" providerId="LiveId" clId="{88509E66-B084-40D3-961D-F13A47887A09}" dt="2025-10-13T16:08:09.627" v="0"/>
          <ac:spMkLst>
            <pc:docMk/>
            <pc:sldMk cId="0" sldId="256"/>
            <ac:spMk id="7" creationId="{CDBDEDB9-223D-C9C4-6AF8-9867F03F3C98}"/>
          </ac:spMkLst>
        </pc:spChg>
        <pc:picChg chg="add mod">
          <ac:chgData name="Jan Larsson" userId="c362191382359750" providerId="LiveId" clId="{88509E66-B084-40D3-961D-F13A47887A09}" dt="2025-10-13T16:08:09.627" v="0"/>
          <ac:picMkLst>
            <pc:docMk/>
            <pc:sldMk cId="0" sldId="256"/>
            <ac:picMk id="6" creationId="{8EEDB0E1-E695-BF69-4871-15DAC85FB93E}"/>
          </ac:picMkLst>
        </pc:picChg>
        <pc:picChg chg="add mod">
          <ac:chgData name="Jan Larsson" userId="c362191382359750" providerId="LiveId" clId="{88509E66-B084-40D3-961D-F13A47887A09}" dt="2025-10-13T16:08:09.627" v="0"/>
          <ac:picMkLst>
            <pc:docMk/>
            <pc:sldMk cId="0" sldId="256"/>
            <ac:picMk id="8" creationId="{947E4A44-00F9-21BE-7BAC-75EFF05D643C}"/>
          </ac:picMkLst>
        </pc:picChg>
      </pc:sldChg>
      <pc:sldChg chg="addSp delSp modSp mod">
        <pc:chgData name="Jan Larsson" userId="c362191382359750" providerId="LiveId" clId="{88509E66-B084-40D3-961D-F13A47887A09}" dt="2025-10-13T18:33:34.087" v="25" actId="1076"/>
        <pc:sldMkLst>
          <pc:docMk/>
          <pc:sldMk cId="0" sldId="257"/>
        </pc:sldMkLst>
        <pc:spChg chg="mod">
          <ac:chgData name="Jan Larsson" userId="c362191382359750" providerId="LiveId" clId="{88509E66-B084-40D3-961D-F13A47887A09}" dt="2025-10-13T16:08:43.223" v="1" actId="255"/>
          <ac:spMkLst>
            <pc:docMk/>
            <pc:sldMk cId="0" sldId="257"/>
            <ac:spMk id="3" creationId="{00000000-0000-0000-0000-000000000000}"/>
          </ac:spMkLst>
        </pc:spChg>
        <pc:spChg chg="mod">
          <ac:chgData name="Jan Larsson" userId="c362191382359750" providerId="LiveId" clId="{88509E66-B084-40D3-961D-F13A47887A09}" dt="2025-10-13T16:08:43.223" v="1" actId="255"/>
          <ac:spMkLst>
            <pc:docMk/>
            <pc:sldMk cId="0" sldId="257"/>
            <ac:spMk id="4" creationId="{00000000-0000-0000-0000-000000000000}"/>
          </ac:spMkLst>
        </pc:spChg>
        <pc:spChg chg="mod">
          <ac:chgData name="Jan Larsson" userId="c362191382359750" providerId="LiveId" clId="{88509E66-B084-40D3-961D-F13A47887A09}" dt="2025-10-13T16:08:43.223" v="1" actId="255"/>
          <ac:spMkLst>
            <pc:docMk/>
            <pc:sldMk cId="0" sldId="257"/>
            <ac:spMk id="5" creationId="{00000000-0000-0000-0000-000000000000}"/>
          </ac:spMkLst>
        </pc:spChg>
        <pc:picChg chg="del">
          <ac:chgData name="Jan Larsson" userId="c362191382359750" providerId="LiveId" clId="{88509E66-B084-40D3-961D-F13A47887A09}" dt="2025-10-13T18:33:05.071" v="21" actId="478"/>
          <ac:picMkLst>
            <pc:docMk/>
            <pc:sldMk cId="0" sldId="257"/>
            <ac:picMk id="6" creationId="{00000000-0000-0000-0000-000000000000}"/>
          </ac:picMkLst>
        </pc:picChg>
        <pc:picChg chg="add mod">
          <ac:chgData name="Jan Larsson" userId="c362191382359750" providerId="LiveId" clId="{88509E66-B084-40D3-961D-F13A47887A09}" dt="2025-10-13T18:33:34.087" v="25" actId="1076"/>
          <ac:picMkLst>
            <pc:docMk/>
            <pc:sldMk cId="0" sldId="257"/>
            <ac:picMk id="1026" creationId="{878A30E4-E9DE-617F-B606-CF4CBC7108AB}"/>
          </ac:picMkLst>
        </pc:picChg>
      </pc:sldChg>
      <pc:sldChg chg="del">
        <pc:chgData name="Jan Larsson" userId="c362191382359750" providerId="LiveId" clId="{88509E66-B084-40D3-961D-F13A47887A09}" dt="2025-10-14T17:08:24.858" v="27" actId="47"/>
        <pc:sldMkLst>
          <pc:docMk/>
          <pc:sldMk cId="0" sldId="258"/>
        </pc:sldMkLst>
      </pc:sldChg>
      <pc:sldChg chg="del">
        <pc:chgData name="Jan Larsson" userId="c362191382359750" providerId="LiveId" clId="{88509E66-B084-40D3-961D-F13A47887A09}" dt="2025-10-14T17:08:42.725" v="29" actId="47"/>
        <pc:sldMkLst>
          <pc:docMk/>
          <pc:sldMk cId="0" sldId="259"/>
        </pc:sldMkLst>
      </pc:sldChg>
      <pc:sldChg chg="modSp del mod">
        <pc:chgData name="Jan Larsson" userId="c362191382359750" providerId="LiveId" clId="{88509E66-B084-40D3-961D-F13A47887A09}" dt="2025-10-14T17:09:07.997" v="31" actId="47"/>
        <pc:sldMkLst>
          <pc:docMk/>
          <pc:sldMk cId="0" sldId="260"/>
        </pc:sldMkLst>
        <pc:spChg chg="mod">
          <ac:chgData name="Jan Larsson" userId="c362191382359750" providerId="LiveId" clId="{88509E66-B084-40D3-961D-F13A47887A09}" dt="2025-10-13T16:09:21.297" v="3" actId="20577"/>
          <ac:spMkLst>
            <pc:docMk/>
            <pc:sldMk cId="0" sldId="260"/>
            <ac:spMk id="5" creationId="{00000000-0000-0000-0000-000000000000}"/>
          </ac:spMkLst>
        </pc:spChg>
        <pc:spChg chg="mod">
          <ac:chgData name="Jan Larsson" userId="c362191382359750" providerId="LiveId" clId="{88509E66-B084-40D3-961D-F13A47887A09}" dt="2025-10-13T16:09:26.380" v="4" actId="20577"/>
          <ac:spMkLst>
            <pc:docMk/>
            <pc:sldMk cId="0" sldId="260"/>
            <ac:spMk id="8" creationId="{00000000-0000-0000-0000-000000000000}"/>
          </ac:spMkLst>
        </pc:spChg>
        <pc:spChg chg="mod">
          <ac:chgData name="Jan Larsson" userId="c362191382359750" providerId="LiveId" clId="{88509E66-B084-40D3-961D-F13A47887A09}" dt="2025-10-13T16:09:16.206" v="2" actId="255"/>
          <ac:spMkLst>
            <pc:docMk/>
            <pc:sldMk cId="0" sldId="260"/>
            <ac:spMk id="11" creationId="{00000000-0000-0000-0000-000000000000}"/>
          </ac:spMkLst>
        </pc:spChg>
        <pc:spChg chg="mod">
          <ac:chgData name="Jan Larsson" userId="c362191382359750" providerId="LiveId" clId="{88509E66-B084-40D3-961D-F13A47887A09}" dt="2025-10-13T16:09:16.206" v="2" actId="255"/>
          <ac:spMkLst>
            <pc:docMk/>
            <pc:sldMk cId="0" sldId="260"/>
            <ac:spMk id="14" creationId="{00000000-0000-0000-0000-000000000000}"/>
          </ac:spMkLst>
        </pc:spChg>
        <pc:spChg chg="mod">
          <ac:chgData name="Jan Larsson" userId="c362191382359750" providerId="LiveId" clId="{88509E66-B084-40D3-961D-F13A47887A09}" dt="2025-10-13T16:09:42.238" v="7" actId="20577"/>
          <ac:spMkLst>
            <pc:docMk/>
            <pc:sldMk cId="0" sldId="260"/>
            <ac:spMk id="17" creationId="{00000000-0000-0000-0000-000000000000}"/>
          </ac:spMkLst>
        </pc:spChg>
      </pc:sldChg>
      <pc:sldChg chg="modSp del mod">
        <pc:chgData name="Jan Larsson" userId="c362191382359750" providerId="LiveId" clId="{88509E66-B084-40D3-961D-F13A47887A09}" dt="2025-10-14T17:10:09.063" v="33" actId="47"/>
        <pc:sldMkLst>
          <pc:docMk/>
          <pc:sldMk cId="0" sldId="261"/>
        </pc:sldMkLst>
        <pc:spChg chg="mod">
          <ac:chgData name="Jan Larsson" userId="c362191382359750" providerId="LiveId" clId="{88509E66-B084-40D3-961D-F13A47887A09}" dt="2025-10-13T16:09:57.089" v="8" actId="255"/>
          <ac:spMkLst>
            <pc:docMk/>
            <pc:sldMk cId="0" sldId="261"/>
            <ac:spMk id="4" creationId="{00000000-0000-0000-0000-000000000000}"/>
          </ac:spMkLst>
        </pc:spChg>
        <pc:spChg chg="mod">
          <ac:chgData name="Jan Larsson" userId="c362191382359750" providerId="LiveId" clId="{88509E66-B084-40D3-961D-F13A47887A09}" dt="2025-10-13T16:09:57.089" v="8" actId="255"/>
          <ac:spMkLst>
            <pc:docMk/>
            <pc:sldMk cId="0" sldId="261"/>
            <ac:spMk id="5" creationId="{00000000-0000-0000-0000-000000000000}"/>
          </ac:spMkLst>
        </pc:spChg>
        <pc:spChg chg="mod">
          <ac:chgData name="Jan Larsson" userId="c362191382359750" providerId="LiveId" clId="{88509E66-B084-40D3-961D-F13A47887A09}" dt="2025-10-13T16:09:57.089" v="8" actId="255"/>
          <ac:spMkLst>
            <pc:docMk/>
            <pc:sldMk cId="0" sldId="261"/>
            <ac:spMk id="6" creationId="{00000000-0000-0000-0000-000000000000}"/>
          </ac:spMkLst>
        </pc:spChg>
      </pc:sldChg>
      <pc:sldChg chg="modSp del mod">
        <pc:chgData name="Jan Larsson" userId="c362191382359750" providerId="LiveId" clId="{88509E66-B084-40D3-961D-F13A47887A09}" dt="2025-10-14T17:10:32.388" v="35" actId="47"/>
        <pc:sldMkLst>
          <pc:docMk/>
          <pc:sldMk cId="0" sldId="262"/>
        </pc:sldMkLst>
        <pc:spChg chg="mod">
          <ac:chgData name="Jan Larsson" userId="c362191382359750" providerId="LiveId" clId="{88509E66-B084-40D3-961D-F13A47887A09}" dt="2025-10-13T16:10:12.054" v="9" actId="255"/>
          <ac:spMkLst>
            <pc:docMk/>
            <pc:sldMk cId="0" sldId="262"/>
            <ac:spMk id="7" creationId="{00000000-0000-0000-0000-000000000000}"/>
          </ac:spMkLst>
        </pc:spChg>
        <pc:spChg chg="mod">
          <ac:chgData name="Jan Larsson" userId="c362191382359750" providerId="LiveId" clId="{88509E66-B084-40D3-961D-F13A47887A09}" dt="2025-10-13T16:10:12.054" v="9" actId="255"/>
          <ac:spMkLst>
            <pc:docMk/>
            <pc:sldMk cId="0" sldId="262"/>
            <ac:spMk id="11" creationId="{00000000-0000-0000-0000-000000000000}"/>
          </ac:spMkLst>
        </pc:spChg>
        <pc:spChg chg="mod">
          <ac:chgData name="Jan Larsson" userId="c362191382359750" providerId="LiveId" clId="{88509E66-B084-40D3-961D-F13A47887A09}" dt="2025-10-13T16:10:12.054" v="9" actId="255"/>
          <ac:spMkLst>
            <pc:docMk/>
            <pc:sldMk cId="0" sldId="262"/>
            <ac:spMk id="15" creationId="{00000000-0000-0000-0000-000000000000}"/>
          </ac:spMkLst>
        </pc:spChg>
        <pc:spChg chg="mod">
          <ac:chgData name="Jan Larsson" userId="c362191382359750" providerId="LiveId" clId="{88509E66-B084-40D3-961D-F13A47887A09}" dt="2025-10-13T16:10:12.054" v="9" actId="255"/>
          <ac:spMkLst>
            <pc:docMk/>
            <pc:sldMk cId="0" sldId="262"/>
            <ac:spMk id="19" creationId="{00000000-0000-0000-0000-000000000000}"/>
          </ac:spMkLst>
        </pc:spChg>
      </pc:sldChg>
      <pc:sldChg chg="del">
        <pc:chgData name="Jan Larsson" userId="c362191382359750" providerId="LiveId" clId="{88509E66-B084-40D3-961D-F13A47887A09}" dt="2025-10-14T17:11:10.794" v="37" actId="47"/>
        <pc:sldMkLst>
          <pc:docMk/>
          <pc:sldMk cId="0" sldId="263"/>
        </pc:sldMkLst>
      </pc:sldChg>
      <pc:sldChg chg="modSp del mod">
        <pc:chgData name="Jan Larsson" userId="c362191382359750" providerId="LiveId" clId="{88509E66-B084-40D3-961D-F13A47887A09}" dt="2025-10-14T17:11:55.025" v="39" actId="47"/>
        <pc:sldMkLst>
          <pc:docMk/>
          <pc:sldMk cId="0" sldId="264"/>
        </pc:sldMkLst>
        <pc:spChg chg="mod">
          <ac:chgData name="Jan Larsson" userId="c362191382359750" providerId="LiveId" clId="{88509E66-B084-40D3-961D-F13A47887A09}" dt="2025-10-13T16:10:35.323" v="10" actId="255"/>
          <ac:spMkLst>
            <pc:docMk/>
            <pc:sldMk cId="0" sldId="264"/>
            <ac:spMk id="5" creationId="{00000000-0000-0000-0000-000000000000}"/>
          </ac:spMkLst>
        </pc:spChg>
        <pc:spChg chg="mod">
          <ac:chgData name="Jan Larsson" userId="c362191382359750" providerId="LiveId" clId="{88509E66-B084-40D3-961D-F13A47887A09}" dt="2025-10-13T16:10:35.323" v="10" actId="255"/>
          <ac:spMkLst>
            <pc:docMk/>
            <pc:sldMk cId="0" sldId="264"/>
            <ac:spMk id="6" creationId="{00000000-0000-0000-0000-000000000000}"/>
          </ac:spMkLst>
        </pc:spChg>
        <pc:spChg chg="mod">
          <ac:chgData name="Jan Larsson" userId="c362191382359750" providerId="LiveId" clId="{88509E66-B084-40D3-961D-F13A47887A09}" dt="2025-10-13T16:10:35.323" v="10" actId="255"/>
          <ac:spMkLst>
            <pc:docMk/>
            <pc:sldMk cId="0" sldId="264"/>
            <ac:spMk id="7" creationId="{00000000-0000-0000-0000-000000000000}"/>
          </ac:spMkLst>
        </pc:spChg>
        <pc:spChg chg="mod">
          <ac:chgData name="Jan Larsson" userId="c362191382359750" providerId="LiveId" clId="{88509E66-B084-40D3-961D-F13A47887A09}" dt="2025-10-13T16:10:35.323" v="10" actId="255"/>
          <ac:spMkLst>
            <pc:docMk/>
            <pc:sldMk cId="0" sldId="264"/>
            <ac:spMk id="8" creationId="{00000000-0000-0000-0000-000000000000}"/>
          </ac:spMkLst>
        </pc:spChg>
        <pc:spChg chg="mod">
          <ac:chgData name="Jan Larsson" userId="c362191382359750" providerId="LiveId" clId="{88509E66-B084-40D3-961D-F13A47887A09}" dt="2025-10-13T16:10:35.323" v="10" actId="255"/>
          <ac:spMkLst>
            <pc:docMk/>
            <pc:sldMk cId="0" sldId="264"/>
            <ac:spMk id="9" creationId="{00000000-0000-0000-0000-000000000000}"/>
          </ac:spMkLst>
        </pc:spChg>
        <pc:spChg chg="mod">
          <ac:chgData name="Jan Larsson" userId="c362191382359750" providerId="LiveId" clId="{88509E66-B084-40D3-961D-F13A47887A09}" dt="2025-10-13T16:10:35.323" v="10" actId="255"/>
          <ac:spMkLst>
            <pc:docMk/>
            <pc:sldMk cId="0" sldId="264"/>
            <ac:spMk id="11" creationId="{00000000-0000-0000-0000-000000000000}"/>
          </ac:spMkLst>
        </pc:spChg>
        <pc:spChg chg="mod">
          <ac:chgData name="Jan Larsson" userId="c362191382359750" providerId="LiveId" clId="{88509E66-B084-40D3-961D-F13A47887A09}" dt="2025-10-13T16:10:35.323" v="10" actId="255"/>
          <ac:spMkLst>
            <pc:docMk/>
            <pc:sldMk cId="0" sldId="264"/>
            <ac:spMk id="12" creationId="{00000000-0000-0000-0000-000000000000}"/>
          </ac:spMkLst>
        </pc:spChg>
        <pc:spChg chg="mod">
          <ac:chgData name="Jan Larsson" userId="c362191382359750" providerId="LiveId" clId="{88509E66-B084-40D3-961D-F13A47887A09}" dt="2025-10-13T16:10:35.323" v="10" actId="255"/>
          <ac:spMkLst>
            <pc:docMk/>
            <pc:sldMk cId="0" sldId="264"/>
            <ac:spMk id="13" creationId="{00000000-0000-0000-0000-000000000000}"/>
          </ac:spMkLst>
        </pc:spChg>
        <pc:spChg chg="mod">
          <ac:chgData name="Jan Larsson" userId="c362191382359750" providerId="LiveId" clId="{88509E66-B084-40D3-961D-F13A47887A09}" dt="2025-10-13T16:10:35.323" v="10" actId="255"/>
          <ac:spMkLst>
            <pc:docMk/>
            <pc:sldMk cId="0" sldId="264"/>
            <ac:spMk id="14" creationId="{00000000-0000-0000-0000-000000000000}"/>
          </ac:spMkLst>
        </pc:spChg>
        <pc:spChg chg="mod">
          <ac:chgData name="Jan Larsson" userId="c362191382359750" providerId="LiveId" clId="{88509E66-B084-40D3-961D-F13A47887A09}" dt="2025-10-13T16:10:35.323" v="10" actId="255"/>
          <ac:spMkLst>
            <pc:docMk/>
            <pc:sldMk cId="0" sldId="264"/>
            <ac:spMk id="15" creationId="{00000000-0000-0000-0000-000000000000}"/>
          </ac:spMkLst>
        </pc:spChg>
      </pc:sldChg>
      <pc:sldChg chg="modSp mod">
        <pc:chgData name="Jan Larsson" userId="c362191382359750" providerId="LiveId" clId="{88509E66-B084-40D3-961D-F13A47887A09}" dt="2025-10-13T16:10:49.866" v="11" actId="255"/>
        <pc:sldMkLst>
          <pc:docMk/>
          <pc:sldMk cId="0" sldId="265"/>
        </pc:sldMkLst>
        <pc:spChg chg="mod">
          <ac:chgData name="Jan Larsson" userId="c362191382359750" providerId="LiveId" clId="{88509E66-B084-40D3-961D-F13A47887A09}" dt="2025-10-13T16:10:49.866" v="11" actId="255"/>
          <ac:spMkLst>
            <pc:docMk/>
            <pc:sldMk cId="0" sldId="265"/>
            <ac:spMk id="6" creationId="{00000000-0000-0000-0000-000000000000}"/>
          </ac:spMkLst>
        </pc:spChg>
        <pc:spChg chg="mod">
          <ac:chgData name="Jan Larsson" userId="c362191382359750" providerId="LiveId" clId="{88509E66-B084-40D3-961D-F13A47887A09}" dt="2025-10-13T16:10:49.866" v="11" actId="255"/>
          <ac:spMkLst>
            <pc:docMk/>
            <pc:sldMk cId="0" sldId="265"/>
            <ac:spMk id="9" creationId="{00000000-0000-0000-0000-000000000000}"/>
          </ac:spMkLst>
        </pc:spChg>
        <pc:spChg chg="mod">
          <ac:chgData name="Jan Larsson" userId="c362191382359750" providerId="LiveId" clId="{88509E66-B084-40D3-961D-F13A47887A09}" dt="2025-10-13T16:10:49.866" v="11" actId="255"/>
          <ac:spMkLst>
            <pc:docMk/>
            <pc:sldMk cId="0" sldId="265"/>
            <ac:spMk id="12" creationId="{00000000-0000-0000-0000-000000000000}"/>
          </ac:spMkLst>
        </pc:spChg>
        <pc:spChg chg="mod">
          <ac:chgData name="Jan Larsson" userId="c362191382359750" providerId="LiveId" clId="{88509E66-B084-40D3-961D-F13A47887A09}" dt="2025-10-13T16:10:49.866" v="11" actId="255"/>
          <ac:spMkLst>
            <pc:docMk/>
            <pc:sldMk cId="0" sldId="265"/>
            <ac:spMk id="13" creationId="{00000000-0000-0000-0000-000000000000}"/>
          </ac:spMkLst>
        </pc:spChg>
      </pc:sldChg>
      <pc:sldChg chg="modSp del mod">
        <pc:chgData name="Jan Larsson" userId="c362191382359750" providerId="LiveId" clId="{88509E66-B084-40D3-961D-F13A47887A09}" dt="2025-10-14T17:12:24.960" v="41" actId="47"/>
        <pc:sldMkLst>
          <pc:docMk/>
          <pc:sldMk cId="0" sldId="266"/>
        </pc:sldMkLst>
        <pc:spChg chg="mod">
          <ac:chgData name="Jan Larsson" userId="c362191382359750" providerId="LiveId" clId="{88509E66-B084-40D3-961D-F13A47887A09}" dt="2025-10-13T16:11:24.444" v="13" actId="20577"/>
          <ac:spMkLst>
            <pc:docMk/>
            <pc:sldMk cId="0" sldId="266"/>
            <ac:spMk id="7" creationId="{00000000-0000-0000-0000-000000000000}"/>
          </ac:spMkLst>
        </pc:spChg>
        <pc:spChg chg="mod">
          <ac:chgData name="Jan Larsson" userId="c362191382359750" providerId="LiveId" clId="{88509E66-B084-40D3-961D-F13A47887A09}" dt="2025-10-13T16:11:30.486" v="14" actId="20577"/>
          <ac:spMkLst>
            <pc:docMk/>
            <pc:sldMk cId="0" sldId="266"/>
            <ac:spMk id="12" creationId="{00000000-0000-0000-0000-000000000000}"/>
          </ac:spMkLst>
        </pc:spChg>
        <pc:spChg chg="mod">
          <ac:chgData name="Jan Larsson" userId="c362191382359750" providerId="LiveId" clId="{88509E66-B084-40D3-961D-F13A47887A09}" dt="2025-10-13T16:11:35.061" v="15" actId="20577"/>
          <ac:spMkLst>
            <pc:docMk/>
            <pc:sldMk cId="0" sldId="266"/>
            <ac:spMk id="17" creationId="{00000000-0000-0000-0000-000000000000}"/>
          </ac:spMkLst>
        </pc:spChg>
        <pc:spChg chg="mod">
          <ac:chgData name="Jan Larsson" userId="c362191382359750" providerId="LiveId" clId="{88509E66-B084-40D3-961D-F13A47887A09}" dt="2025-10-13T16:11:40.272" v="16" actId="20577"/>
          <ac:spMkLst>
            <pc:docMk/>
            <pc:sldMk cId="0" sldId="266"/>
            <ac:spMk id="22" creationId="{00000000-0000-0000-0000-000000000000}"/>
          </ac:spMkLst>
        </pc:spChg>
        <pc:spChg chg="mod">
          <ac:chgData name="Jan Larsson" userId="c362191382359750" providerId="LiveId" clId="{88509E66-B084-40D3-961D-F13A47887A09}" dt="2025-10-13T16:11:43.980" v="17" actId="20577"/>
          <ac:spMkLst>
            <pc:docMk/>
            <pc:sldMk cId="0" sldId="266"/>
            <ac:spMk id="27" creationId="{00000000-0000-0000-0000-000000000000}"/>
          </ac:spMkLst>
        </pc:spChg>
        <pc:spChg chg="mod">
          <ac:chgData name="Jan Larsson" userId="c362191382359750" providerId="LiveId" clId="{88509E66-B084-40D3-961D-F13A47887A09}" dt="2025-10-13T16:11:49.283" v="18" actId="20577"/>
          <ac:spMkLst>
            <pc:docMk/>
            <pc:sldMk cId="0" sldId="266"/>
            <ac:spMk id="32" creationId="{00000000-0000-0000-0000-000000000000}"/>
          </ac:spMkLst>
        </pc:spChg>
        <pc:spChg chg="mod">
          <ac:chgData name="Jan Larsson" userId="c362191382359750" providerId="LiveId" clId="{88509E66-B084-40D3-961D-F13A47887A09}" dt="2025-10-13T16:11:55.370" v="19" actId="20577"/>
          <ac:spMkLst>
            <pc:docMk/>
            <pc:sldMk cId="0" sldId="266"/>
            <ac:spMk id="37" creationId="{00000000-0000-0000-0000-000000000000}"/>
          </ac:spMkLst>
        </pc:spChg>
      </pc:sldChg>
      <pc:sldChg chg="modSp mod">
        <pc:chgData name="Jan Larsson" userId="c362191382359750" providerId="LiveId" clId="{88509E66-B084-40D3-961D-F13A47887A09}" dt="2025-10-13T16:12:18.253" v="20" actId="255"/>
        <pc:sldMkLst>
          <pc:docMk/>
          <pc:sldMk cId="0" sldId="267"/>
        </pc:sldMkLst>
        <pc:spChg chg="mod">
          <ac:chgData name="Jan Larsson" userId="c362191382359750" providerId="LiveId" clId="{88509E66-B084-40D3-961D-F13A47887A09}" dt="2025-10-13T16:12:18.253" v="20" actId="255"/>
          <ac:spMkLst>
            <pc:docMk/>
            <pc:sldMk cId="0" sldId="267"/>
            <ac:spMk id="3" creationId="{00000000-0000-0000-0000-000000000000}"/>
          </ac:spMkLst>
        </pc:spChg>
        <pc:spChg chg="mod">
          <ac:chgData name="Jan Larsson" userId="c362191382359750" providerId="LiveId" clId="{88509E66-B084-40D3-961D-F13A47887A09}" dt="2025-10-13T16:12:18.253" v="20" actId="255"/>
          <ac:spMkLst>
            <pc:docMk/>
            <pc:sldMk cId="0" sldId="267"/>
            <ac:spMk id="7" creationId="{00000000-0000-0000-0000-000000000000}"/>
          </ac:spMkLst>
        </pc:spChg>
        <pc:spChg chg="mod">
          <ac:chgData name="Jan Larsson" userId="c362191382359750" providerId="LiveId" clId="{88509E66-B084-40D3-961D-F13A47887A09}" dt="2025-10-13T16:12:18.253" v="20" actId="255"/>
          <ac:spMkLst>
            <pc:docMk/>
            <pc:sldMk cId="0" sldId="267"/>
            <ac:spMk id="11" creationId="{00000000-0000-0000-0000-000000000000}"/>
          </ac:spMkLst>
        </pc:spChg>
        <pc:spChg chg="mod">
          <ac:chgData name="Jan Larsson" userId="c362191382359750" providerId="LiveId" clId="{88509E66-B084-40D3-961D-F13A47887A09}" dt="2025-10-13T16:12:18.253" v="20" actId="255"/>
          <ac:spMkLst>
            <pc:docMk/>
            <pc:sldMk cId="0" sldId="267"/>
            <ac:spMk id="15" creationId="{00000000-0000-0000-0000-000000000000}"/>
          </ac:spMkLst>
        </pc:spChg>
        <pc:spChg chg="mod">
          <ac:chgData name="Jan Larsson" userId="c362191382359750" providerId="LiveId" clId="{88509E66-B084-40D3-961D-F13A47887A09}" dt="2025-10-13T16:12:18.253" v="20" actId="255"/>
          <ac:spMkLst>
            <pc:docMk/>
            <pc:sldMk cId="0" sldId="267"/>
            <ac:spMk id="19" creationId="{00000000-0000-0000-0000-000000000000}"/>
          </ac:spMkLst>
        </pc:spChg>
        <pc:spChg chg="mod">
          <ac:chgData name="Jan Larsson" userId="c362191382359750" providerId="LiveId" clId="{88509E66-B084-40D3-961D-F13A47887A09}" dt="2025-10-13T16:12:18.253" v="20" actId="255"/>
          <ac:spMkLst>
            <pc:docMk/>
            <pc:sldMk cId="0" sldId="267"/>
            <ac:spMk id="23" creationId="{00000000-0000-0000-0000-000000000000}"/>
          </ac:spMkLst>
        </pc:spChg>
        <pc:spChg chg="mod">
          <ac:chgData name="Jan Larsson" userId="c362191382359750" providerId="LiveId" clId="{88509E66-B084-40D3-961D-F13A47887A09}" dt="2025-10-13T16:12:18.253" v="20" actId="255"/>
          <ac:spMkLst>
            <pc:docMk/>
            <pc:sldMk cId="0" sldId="267"/>
            <ac:spMk id="24" creationId="{00000000-0000-0000-0000-000000000000}"/>
          </ac:spMkLst>
        </pc:spChg>
      </pc:sldChg>
      <pc:sldChg chg="add">
        <pc:chgData name="Jan Larsson" userId="c362191382359750" providerId="LiveId" clId="{88509E66-B084-40D3-961D-F13A47887A09}" dt="2025-10-14T17:08:20.992" v="26"/>
        <pc:sldMkLst>
          <pc:docMk/>
          <pc:sldMk cId="0" sldId="268"/>
        </pc:sldMkLst>
      </pc:sldChg>
      <pc:sldChg chg="add">
        <pc:chgData name="Jan Larsson" userId="c362191382359750" providerId="LiveId" clId="{88509E66-B084-40D3-961D-F13A47887A09}" dt="2025-10-14T17:08:38.787" v="28"/>
        <pc:sldMkLst>
          <pc:docMk/>
          <pc:sldMk cId="0" sldId="269"/>
        </pc:sldMkLst>
      </pc:sldChg>
      <pc:sldChg chg="add">
        <pc:chgData name="Jan Larsson" userId="c362191382359750" providerId="LiveId" clId="{88509E66-B084-40D3-961D-F13A47887A09}" dt="2025-10-14T17:09:05.302" v="30"/>
        <pc:sldMkLst>
          <pc:docMk/>
          <pc:sldMk cId="0" sldId="270"/>
        </pc:sldMkLst>
      </pc:sldChg>
      <pc:sldChg chg="add">
        <pc:chgData name="Jan Larsson" userId="c362191382359750" providerId="LiveId" clId="{88509E66-B084-40D3-961D-F13A47887A09}" dt="2025-10-14T17:09:28.449" v="32"/>
        <pc:sldMkLst>
          <pc:docMk/>
          <pc:sldMk cId="0" sldId="271"/>
        </pc:sldMkLst>
      </pc:sldChg>
      <pc:sldChg chg="add">
        <pc:chgData name="Jan Larsson" userId="c362191382359750" providerId="LiveId" clId="{88509E66-B084-40D3-961D-F13A47887A09}" dt="2025-10-14T17:10:29.573" v="34"/>
        <pc:sldMkLst>
          <pc:docMk/>
          <pc:sldMk cId="0" sldId="272"/>
        </pc:sldMkLst>
      </pc:sldChg>
      <pc:sldChg chg="add">
        <pc:chgData name="Jan Larsson" userId="c362191382359750" providerId="LiveId" clId="{88509E66-B084-40D3-961D-F13A47887A09}" dt="2025-10-14T17:11:07.376" v="36"/>
        <pc:sldMkLst>
          <pc:docMk/>
          <pc:sldMk cId="0" sldId="273"/>
        </pc:sldMkLst>
      </pc:sldChg>
      <pc:sldChg chg="add">
        <pc:chgData name="Jan Larsson" userId="c362191382359750" providerId="LiveId" clId="{88509E66-B084-40D3-961D-F13A47887A09}" dt="2025-10-14T17:11:52.208" v="38"/>
        <pc:sldMkLst>
          <pc:docMk/>
          <pc:sldMk cId="0" sldId="274"/>
        </pc:sldMkLst>
      </pc:sldChg>
      <pc:sldChg chg="add">
        <pc:chgData name="Jan Larsson" userId="c362191382359750" providerId="LiveId" clId="{88509E66-B084-40D3-961D-F13A47887A09}" dt="2025-10-14T17:12:22.458" v="40"/>
        <pc:sldMkLst>
          <pc:docMk/>
          <pc:sldMk cId="0"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224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a:t>“SIPOC is a high-level process mapping tool that helps us see the big picture. It stands for </a:t>
            </a:r>
            <a:r>
              <a:rPr lang="en-GB" i="1" dirty="0"/>
              <a:t>Suppliers, Inputs, Process, Outputs, and Customers.</a:t>
            </a:r>
            <a:r>
              <a:rPr lang="en-GB" dirty="0"/>
              <a:t> By defining each of these, we clarify how work flows, who’s involved, and what value is delivered. It’s a simple way to align teams and spot opportunities for improvement.”</a:t>
            </a:r>
            <a:endParaRPr lang="en-US" dirty="0"/>
          </a:p>
        </p:txBody>
      </p:sp>
      <p:sp>
        <p:nvSpPr>
          <p:cNvPr id="4" name="Slide Number Placeholder 3"/>
          <p:cNvSpPr>
            <a:spLocks noGrp="1"/>
          </p:cNvSpPr>
          <p:nvPr>
            <p:ph type="sldNum" sz="quarter" idx="4294967295"/>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4294967295"/>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4294967295"/>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a:t>“SIPOC breaks a process into five key elements:</a:t>
            </a:r>
          </a:p>
          <a:p>
            <a:r>
              <a:rPr lang="en-GB" b="1" dirty="0"/>
              <a:t>Suppliers</a:t>
            </a:r>
            <a:r>
              <a:rPr lang="en-GB" dirty="0"/>
              <a:t> – who provides the inputs or resources we need.</a:t>
            </a:r>
          </a:p>
          <a:p>
            <a:r>
              <a:rPr lang="en-GB" b="1" dirty="0"/>
              <a:t>Inputs</a:t>
            </a:r>
            <a:r>
              <a:rPr lang="en-GB" dirty="0"/>
              <a:t> – the materials, information, or data that start the process.</a:t>
            </a:r>
          </a:p>
          <a:p>
            <a:r>
              <a:rPr lang="en-GB" b="1" dirty="0"/>
              <a:t>Process</a:t>
            </a:r>
            <a:r>
              <a:rPr lang="en-GB" dirty="0"/>
              <a:t> – the key steps that transform inputs into results.</a:t>
            </a:r>
          </a:p>
          <a:p>
            <a:r>
              <a:rPr lang="en-GB" b="1" dirty="0"/>
              <a:t>Outputs</a:t>
            </a:r>
            <a:r>
              <a:rPr lang="en-GB" dirty="0"/>
              <a:t> – the products, services, or results created.</a:t>
            </a:r>
          </a:p>
          <a:p>
            <a:r>
              <a:rPr lang="en-GB" b="1" dirty="0"/>
              <a:t>Customers</a:t>
            </a:r>
            <a:r>
              <a:rPr lang="en-GB" dirty="0"/>
              <a:t> – the people or groups who receive and benefit from those outputs.</a:t>
            </a:r>
          </a:p>
          <a:p>
            <a:r>
              <a:rPr lang="en-GB" dirty="0"/>
              <a:t>Together, these give a clear, high-level view of how value flows through a process</a:t>
            </a:r>
          </a:p>
          <a:p>
            <a:endParaRPr lang="en-US" dirty="0"/>
          </a:p>
        </p:txBody>
      </p:sp>
      <p:sp>
        <p:nvSpPr>
          <p:cNvPr id="4" name="Slide Number Placeholder 3"/>
          <p:cNvSpPr>
            <a:spLocks noGrp="1"/>
          </p:cNvSpPr>
          <p:nvPr>
            <p:ph type="sldNum" sz="quarter" idx="4294967295"/>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D0C8C8"/>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D0C8C8"/>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D0C8C8"/>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D0C8C8"/>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SE"/>
          </a:p>
        </p:txBody>
      </p:sp>
      <p:sp>
        <p:nvSpPr>
          <p:cNvPr id="3" name="Shape 1"/>
          <p:cNvSpPr/>
          <p:nvPr/>
        </p:nvSpPr>
        <p:spPr>
          <a:xfrm>
            <a:off x="0" y="0"/>
            <a:ext cx="14630400" cy="8229600"/>
          </a:xfrm>
          <a:prstGeom prst="rect">
            <a:avLst/>
          </a:prstGeom>
          <a:solidFill>
            <a:srgbClr val="D0C8C8"/>
          </a:solidFill>
          <a:ln/>
        </p:spPr>
        <p:txBody>
          <a:bodyPr/>
          <a:lstStyle/>
          <a:p>
            <a:endParaRPr lang="en-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D0C8C8"/>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D0C8C8"/>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D0C8C8"/>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D0C8C8"/>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D0C8C8"/>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D0C8C8"/>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D0C8C8"/>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994059"/>
            <a:ext cx="7556421" cy="1417677"/>
          </a:xfrm>
          <a:prstGeom prst="rect">
            <a:avLst/>
          </a:prstGeom>
          <a:noFill/>
          <a:ln/>
        </p:spPr>
        <p:txBody>
          <a:bodyPr wrap="none" lIns="0" tIns="0" rIns="0" bIns="0" rtlCol="0" anchor="t"/>
          <a:lstStyle/>
          <a:p>
            <a:pPr marL="0" indent="0" algn="l">
              <a:lnSpc>
                <a:spcPts val="11150"/>
              </a:lnSpc>
              <a:buNone/>
            </a:pPr>
            <a:r>
              <a:rPr lang="en-US" sz="8900" dirty="0">
                <a:solidFill>
                  <a:srgbClr val="000000"/>
                </a:solidFill>
                <a:latin typeface="Nunito Sans Light" pitchFamily="34" charset="0"/>
                <a:ea typeface="Nunito Sans Light" pitchFamily="34" charset="-122"/>
                <a:cs typeface="Nunito Sans Light" pitchFamily="34" charset="-120"/>
              </a:rPr>
              <a:t>SIPOC</a:t>
            </a:r>
            <a:endParaRPr lang="en-US" sz="8900" dirty="0"/>
          </a:p>
        </p:txBody>
      </p:sp>
      <p:sp>
        <p:nvSpPr>
          <p:cNvPr id="4" name="Text 1"/>
          <p:cNvSpPr/>
          <p:nvPr/>
        </p:nvSpPr>
        <p:spPr>
          <a:xfrm>
            <a:off x="6280190" y="3751898"/>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000000"/>
                </a:solidFill>
                <a:latin typeface="Nunito Sans Light" pitchFamily="34" charset="0"/>
                <a:ea typeface="Nunito Sans Light" pitchFamily="34" charset="-122"/>
                <a:cs typeface="Nunito Sans Light" pitchFamily="34" charset="-120"/>
              </a:rPr>
              <a:t>A High-Level Tool for Process Clarity and Improvement</a:t>
            </a:r>
            <a:endParaRPr lang="en-US" sz="4450" dirty="0"/>
          </a:p>
        </p:txBody>
      </p:sp>
      <p:sp>
        <p:nvSpPr>
          <p:cNvPr id="5" name="Text 2"/>
          <p:cNvSpPr/>
          <p:nvPr/>
        </p:nvSpPr>
        <p:spPr>
          <a:xfrm>
            <a:off x="6280190" y="550961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Unlock the power of visual process mapping to drive efficiency, alignment, and continuous improvement across your organization.</a:t>
            </a:r>
            <a:endParaRPr lang="en-US" sz="1750" dirty="0"/>
          </a:p>
        </p:txBody>
      </p:sp>
      <p:pic>
        <p:nvPicPr>
          <p:cNvPr id="6" name="Picture 5" descr="A logo of a university&#10;&#10;AI-generated content may be incorrect.">
            <a:extLst>
              <a:ext uri="{FF2B5EF4-FFF2-40B4-BE49-F238E27FC236}">
                <a16:creationId xmlns:a16="http://schemas.microsoft.com/office/drawing/2014/main" id="{8EEDB0E1-E695-BF69-4871-15DAC85FB93E}"/>
              </a:ext>
            </a:extLst>
          </p:cNvPr>
          <p:cNvPicPr>
            <a:picLocks noChangeAspect="1"/>
          </p:cNvPicPr>
          <p:nvPr/>
        </p:nvPicPr>
        <p:blipFill>
          <a:blip r:embed="rId4"/>
          <a:stretch>
            <a:fillRect/>
          </a:stretch>
        </p:blipFill>
        <p:spPr>
          <a:xfrm>
            <a:off x="10945775" y="6608682"/>
            <a:ext cx="2590261" cy="1297551"/>
          </a:xfrm>
          <a:prstGeom prst="rect">
            <a:avLst/>
          </a:prstGeom>
        </p:spPr>
      </p:pic>
      <p:sp>
        <p:nvSpPr>
          <p:cNvPr id="7" name="TextBox 6">
            <a:extLst>
              <a:ext uri="{FF2B5EF4-FFF2-40B4-BE49-F238E27FC236}">
                <a16:creationId xmlns:a16="http://schemas.microsoft.com/office/drawing/2014/main" id="{CDBDEDB9-223D-C9C4-6AF8-9867F03F3C98}"/>
              </a:ext>
            </a:extLst>
          </p:cNvPr>
          <p:cNvSpPr txBox="1"/>
          <p:nvPr/>
        </p:nvSpPr>
        <p:spPr>
          <a:xfrm>
            <a:off x="6683433" y="7215447"/>
            <a:ext cx="2590261" cy="369332"/>
          </a:xfrm>
          <a:prstGeom prst="rect">
            <a:avLst/>
          </a:prstGeom>
          <a:noFill/>
        </p:spPr>
        <p:txBody>
          <a:bodyPr wrap="none" rtlCol="0">
            <a:spAutoFit/>
          </a:bodyPr>
          <a:lstStyle/>
          <a:p>
            <a:r>
              <a:rPr lang="en-GB" dirty="0"/>
              <a:t>Developed by Jan Larsson</a:t>
            </a:r>
            <a:endParaRPr lang="en-SE" dirty="0"/>
          </a:p>
        </p:txBody>
      </p:sp>
      <p:pic>
        <p:nvPicPr>
          <p:cNvPr id="8" name="Picture 7">
            <a:extLst>
              <a:ext uri="{FF2B5EF4-FFF2-40B4-BE49-F238E27FC236}">
                <a16:creationId xmlns:a16="http://schemas.microsoft.com/office/drawing/2014/main" id="{947E4A44-00F9-21BE-7BAC-75EFF05D643C}"/>
              </a:ext>
            </a:extLst>
          </p:cNvPr>
          <p:cNvPicPr>
            <a:picLocks noChangeAspect="1"/>
          </p:cNvPicPr>
          <p:nvPr/>
        </p:nvPicPr>
        <p:blipFill>
          <a:blip r:embed="rId5"/>
          <a:stretch>
            <a:fillRect/>
          </a:stretch>
        </p:blipFill>
        <p:spPr>
          <a:xfrm>
            <a:off x="9273694" y="6953572"/>
            <a:ext cx="649231" cy="5237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6366" y="626388"/>
            <a:ext cx="7784068" cy="1214438"/>
          </a:xfrm>
          <a:prstGeom prst="rect">
            <a:avLst/>
          </a:prstGeom>
          <a:noFill/>
          <a:ln/>
        </p:spPr>
        <p:txBody>
          <a:bodyPr wrap="square" lIns="0" tIns="0" rIns="0" bIns="0" rtlCol="0" anchor="t"/>
          <a:lstStyle/>
          <a:p>
            <a:pPr marL="0" indent="0" algn="l">
              <a:lnSpc>
                <a:spcPts val="4750"/>
              </a:lnSpc>
              <a:buNone/>
            </a:pPr>
            <a:r>
              <a:rPr lang="en-US" sz="3800" dirty="0">
                <a:solidFill>
                  <a:srgbClr val="000000"/>
                </a:solidFill>
                <a:latin typeface="Nunito Sans Light" pitchFamily="34" charset="0"/>
                <a:ea typeface="Nunito Sans Light" pitchFamily="34" charset="-122"/>
                <a:cs typeface="Nunito Sans Light" pitchFamily="34" charset="-120"/>
              </a:rPr>
              <a:t>Conclusion: SIPOC Empowers Smarter Process Improvement</a:t>
            </a:r>
            <a:endParaRPr lang="en-US" sz="3800" dirty="0"/>
          </a:p>
        </p:txBody>
      </p:sp>
      <p:sp>
        <p:nvSpPr>
          <p:cNvPr id="4" name="Shape 1"/>
          <p:cNvSpPr/>
          <p:nvPr/>
        </p:nvSpPr>
        <p:spPr>
          <a:xfrm>
            <a:off x="6166366" y="2132171"/>
            <a:ext cx="437078" cy="437078"/>
          </a:xfrm>
          <a:prstGeom prst="roundRect">
            <a:avLst>
              <a:gd name="adj" fmla="val 18671"/>
            </a:avLst>
          </a:prstGeom>
          <a:solidFill>
            <a:srgbClr val="CCE2FF"/>
          </a:solidFill>
          <a:ln w="7620">
            <a:solidFill>
              <a:srgbClr val="B2C8E5"/>
            </a:solidFill>
            <a:prstDash val="solid"/>
          </a:ln>
        </p:spPr>
        <p:txBody>
          <a:bodyPr/>
          <a:lstStyle/>
          <a:p>
            <a:endParaRPr lang="en-SE"/>
          </a:p>
        </p:txBody>
      </p:sp>
      <p:sp>
        <p:nvSpPr>
          <p:cNvPr id="5" name="Text 2"/>
          <p:cNvSpPr/>
          <p:nvPr/>
        </p:nvSpPr>
        <p:spPr>
          <a:xfrm>
            <a:off x="6797635" y="2168485"/>
            <a:ext cx="2914412" cy="364331"/>
          </a:xfrm>
          <a:prstGeom prst="rect">
            <a:avLst/>
          </a:prstGeom>
          <a:noFill/>
          <a:ln/>
        </p:spPr>
        <p:txBody>
          <a:bodyPr wrap="none" lIns="0" tIns="0" rIns="0" bIns="0" rtlCol="0" anchor="t"/>
          <a:lstStyle/>
          <a:p>
            <a:pPr marL="0" indent="0" algn="l">
              <a:lnSpc>
                <a:spcPts val="2850"/>
              </a:lnSpc>
              <a:buNone/>
            </a:pPr>
            <a:r>
              <a:rPr lang="en-US" sz="2250" dirty="0">
                <a:solidFill>
                  <a:srgbClr val="000000"/>
                </a:solidFill>
                <a:latin typeface="Nunito Sans Light" pitchFamily="34" charset="0"/>
                <a:ea typeface="Nunito Sans Light" pitchFamily="34" charset="-122"/>
                <a:cs typeface="Nunito Sans Light" pitchFamily="34" charset="-120"/>
              </a:rPr>
              <a:t>Simple Yet Powerful</a:t>
            </a:r>
            <a:endParaRPr lang="en-US" sz="2250" dirty="0"/>
          </a:p>
        </p:txBody>
      </p:sp>
      <p:sp>
        <p:nvSpPr>
          <p:cNvPr id="6" name="Text 3"/>
          <p:cNvSpPr/>
          <p:nvPr/>
        </p:nvSpPr>
        <p:spPr>
          <a:xfrm>
            <a:off x="6797635" y="2649379"/>
            <a:ext cx="7152799" cy="621744"/>
          </a:xfrm>
          <a:prstGeom prst="rect">
            <a:avLst/>
          </a:prstGeom>
          <a:noFill/>
          <a:ln/>
        </p:spPr>
        <p:txBody>
          <a:bodyPr wrap="square" lIns="0" tIns="0" rIns="0" bIns="0" rtlCol="0" anchor="t"/>
          <a:lstStyle/>
          <a:p>
            <a:pPr marL="0" indent="0" algn="l">
              <a:lnSpc>
                <a:spcPts val="2400"/>
              </a:lnSpc>
              <a:buNone/>
            </a:pPr>
            <a:r>
              <a:rPr lang="en-US" dirty="0">
                <a:solidFill>
                  <a:srgbClr val="000000"/>
                </a:solidFill>
                <a:latin typeface="Nunito Sans" pitchFamily="34" charset="0"/>
                <a:ea typeface="Nunito Sans" pitchFamily="34" charset="-122"/>
                <a:cs typeface="Nunito Sans" pitchFamily="34" charset="-120"/>
              </a:rPr>
              <a:t>A straightforward tool that delivers outsized value by making complex processes understandable and actionable for everyone involved.</a:t>
            </a:r>
            <a:endParaRPr lang="en-US" dirty="0"/>
          </a:p>
        </p:txBody>
      </p:sp>
      <p:sp>
        <p:nvSpPr>
          <p:cNvPr id="7" name="Shape 4"/>
          <p:cNvSpPr/>
          <p:nvPr/>
        </p:nvSpPr>
        <p:spPr>
          <a:xfrm>
            <a:off x="6166366" y="3659624"/>
            <a:ext cx="437078" cy="437078"/>
          </a:xfrm>
          <a:prstGeom prst="roundRect">
            <a:avLst>
              <a:gd name="adj" fmla="val 18671"/>
            </a:avLst>
          </a:prstGeom>
          <a:solidFill>
            <a:srgbClr val="CCE2FF"/>
          </a:solidFill>
          <a:ln w="7620">
            <a:solidFill>
              <a:srgbClr val="B2C8E5"/>
            </a:solidFill>
            <a:prstDash val="solid"/>
          </a:ln>
        </p:spPr>
        <p:txBody>
          <a:bodyPr/>
          <a:lstStyle/>
          <a:p>
            <a:endParaRPr lang="en-SE"/>
          </a:p>
        </p:txBody>
      </p:sp>
      <p:sp>
        <p:nvSpPr>
          <p:cNvPr id="8" name="Text 5"/>
          <p:cNvSpPr/>
          <p:nvPr/>
        </p:nvSpPr>
        <p:spPr>
          <a:xfrm>
            <a:off x="6797635" y="3695938"/>
            <a:ext cx="3800118" cy="364331"/>
          </a:xfrm>
          <a:prstGeom prst="rect">
            <a:avLst/>
          </a:prstGeom>
          <a:noFill/>
          <a:ln/>
        </p:spPr>
        <p:txBody>
          <a:bodyPr wrap="none" lIns="0" tIns="0" rIns="0" bIns="0" rtlCol="0" anchor="t"/>
          <a:lstStyle/>
          <a:p>
            <a:pPr marL="0" indent="0" algn="l">
              <a:lnSpc>
                <a:spcPts val="2850"/>
              </a:lnSpc>
              <a:buNone/>
            </a:pPr>
            <a:r>
              <a:rPr lang="en-US" sz="2250" dirty="0">
                <a:solidFill>
                  <a:srgbClr val="000000"/>
                </a:solidFill>
                <a:latin typeface="Nunito Sans Light" pitchFamily="34" charset="0"/>
                <a:ea typeface="Nunito Sans Light" pitchFamily="34" charset="-122"/>
                <a:cs typeface="Nunito Sans Light" pitchFamily="34" charset="-120"/>
              </a:rPr>
              <a:t>Bridges Communication Gaps</a:t>
            </a:r>
            <a:endParaRPr lang="en-US" sz="2250" dirty="0"/>
          </a:p>
        </p:txBody>
      </p:sp>
      <p:sp>
        <p:nvSpPr>
          <p:cNvPr id="9" name="Text 6"/>
          <p:cNvSpPr/>
          <p:nvPr/>
        </p:nvSpPr>
        <p:spPr>
          <a:xfrm>
            <a:off x="6797635" y="4176832"/>
            <a:ext cx="7152799" cy="621744"/>
          </a:xfrm>
          <a:prstGeom prst="rect">
            <a:avLst/>
          </a:prstGeom>
          <a:noFill/>
          <a:ln/>
        </p:spPr>
        <p:txBody>
          <a:bodyPr wrap="square" lIns="0" tIns="0" rIns="0" bIns="0" rtlCol="0" anchor="t"/>
          <a:lstStyle/>
          <a:p>
            <a:pPr marL="0" indent="0" algn="l">
              <a:lnSpc>
                <a:spcPts val="2400"/>
              </a:lnSpc>
              <a:buNone/>
            </a:pPr>
            <a:r>
              <a:rPr lang="en-US" dirty="0">
                <a:solidFill>
                  <a:srgbClr val="000000"/>
                </a:solidFill>
                <a:latin typeface="Nunito Sans" pitchFamily="34" charset="0"/>
                <a:ea typeface="Nunito Sans" pitchFamily="34" charset="-122"/>
                <a:cs typeface="Nunito Sans" pitchFamily="34" charset="-120"/>
              </a:rPr>
              <a:t>Creates common ground between technical experts, business leaders, and frontline teams, fostering collaboration and reducing misunderstandings.</a:t>
            </a:r>
            <a:endParaRPr lang="en-US" dirty="0"/>
          </a:p>
        </p:txBody>
      </p:sp>
      <p:sp>
        <p:nvSpPr>
          <p:cNvPr id="10" name="Shape 7"/>
          <p:cNvSpPr/>
          <p:nvPr/>
        </p:nvSpPr>
        <p:spPr>
          <a:xfrm>
            <a:off x="6166366" y="5187077"/>
            <a:ext cx="437078" cy="437078"/>
          </a:xfrm>
          <a:prstGeom prst="roundRect">
            <a:avLst>
              <a:gd name="adj" fmla="val 18671"/>
            </a:avLst>
          </a:prstGeom>
          <a:solidFill>
            <a:srgbClr val="CCE2FF"/>
          </a:solidFill>
          <a:ln w="7620">
            <a:solidFill>
              <a:srgbClr val="B2C8E5"/>
            </a:solidFill>
            <a:prstDash val="solid"/>
          </a:ln>
        </p:spPr>
        <p:txBody>
          <a:bodyPr/>
          <a:lstStyle/>
          <a:p>
            <a:endParaRPr lang="en-SE"/>
          </a:p>
        </p:txBody>
      </p:sp>
      <p:sp>
        <p:nvSpPr>
          <p:cNvPr id="11" name="Text 8"/>
          <p:cNvSpPr/>
          <p:nvPr/>
        </p:nvSpPr>
        <p:spPr>
          <a:xfrm>
            <a:off x="6797635" y="5223391"/>
            <a:ext cx="2914412" cy="364331"/>
          </a:xfrm>
          <a:prstGeom prst="rect">
            <a:avLst/>
          </a:prstGeom>
          <a:noFill/>
          <a:ln/>
        </p:spPr>
        <p:txBody>
          <a:bodyPr wrap="none" lIns="0" tIns="0" rIns="0" bIns="0" rtlCol="0" anchor="t"/>
          <a:lstStyle/>
          <a:p>
            <a:pPr marL="0" indent="0" algn="l">
              <a:lnSpc>
                <a:spcPts val="2850"/>
              </a:lnSpc>
              <a:buNone/>
            </a:pPr>
            <a:r>
              <a:rPr lang="en-US" sz="2250" dirty="0">
                <a:solidFill>
                  <a:srgbClr val="000000"/>
                </a:solidFill>
                <a:latin typeface="Nunito Sans Light" pitchFamily="34" charset="0"/>
                <a:ea typeface="Nunito Sans Light" pitchFamily="34" charset="-122"/>
                <a:cs typeface="Nunito Sans Light" pitchFamily="34" charset="-120"/>
              </a:rPr>
              <a:t>Essential for Success</a:t>
            </a:r>
            <a:endParaRPr lang="en-US" sz="2250" dirty="0"/>
          </a:p>
        </p:txBody>
      </p:sp>
      <p:sp>
        <p:nvSpPr>
          <p:cNvPr id="12" name="Text 9"/>
          <p:cNvSpPr/>
          <p:nvPr/>
        </p:nvSpPr>
        <p:spPr>
          <a:xfrm>
            <a:off x="6797635" y="5704284"/>
            <a:ext cx="7152799" cy="621744"/>
          </a:xfrm>
          <a:prstGeom prst="rect">
            <a:avLst/>
          </a:prstGeom>
          <a:noFill/>
          <a:ln/>
        </p:spPr>
        <p:txBody>
          <a:bodyPr wrap="square" lIns="0" tIns="0" rIns="0" bIns="0" rtlCol="0" anchor="t"/>
          <a:lstStyle/>
          <a:p>
            <a:pPr marL="0" indent="0" algn="l">
              <a:lnSpc>
                <a:spcPts val="2400"/>
              </a:lnSpc>
              <a:buNone/>
            </a:pPr>
            <a:r>
              <a:rPr lang="en-US" dirty="0">
                <a:solidFill>
                  <a:srgbClr val="000000"/>
                </a:solidFill>
                <a:latin typeface="Nunito Sans" pitchFamily="34" charset="0"/>
                <a:ea typeface="Nunito Sans" pitchFamily="34" charset="-122"/>
                <a:cs typeface="Nunito Sans" pitchFamily="34" charset="-120"/>
              </a:rPr>
              <a:t>A critical component of Six Sigma projects and continuous improvement initiatives, proven to increase project success rates significantly.</a:t>
            </a:r>
            <a:endParaRPr lang="en-US" dirty="0"/>
          </a:p>
        </p:txBody>
      </p:sp>
      <p:sp>
        <p:nvSpPr>
          <p:cNvPr id="13" name="Text 10"/>
          <p:cNvSpPr/>
          <p:nvPr/>
        </p:nvSpPr>
        <p:spPr>
          <a:xfrm>
            <a:off x="6457712" y="6762988"/>
            <a:ext cx="7492722" cy="621744"/>
          </a:xfrm>
          <a:prstGeom prst="rect">
            <a:avLst/>
          </a:prstGeom>
          <a:noFill/>
          <a:ln/>
        </p:spPr>
        <p:txBody>
          <a:bodyPr wrap="square" lIns="0" tIns="0" rIns="0" bIns="0" rtlCol="0" anchor="t"/>
          <a:lstStyle/>
          <a:p>
            <a:pPr marL="0" indent="0" algn="l">
              <a:lnSpc>
                <a:spcPts val="2400"/>
              </a:lnSpc>
              <a:buNone/>
            </a:pPr>
            <a:r>
              <a:rPr lang="en-US" dirty="0">
                <a:solidFill>
                  <a:srgbClr val="000000"/>
                </a:solidFill>
                <a:latin typeface="Nunito Sans" pitchFamily="34" charset="0"/>
                <a:ea typeface="Nunito Sans" pitchFamily="34" charset="-122"/>
                <a:cs typeface="Nunito Sans" pitchFamily="34" charset="-120"/>
              </a:rPr>
              <a:t>"Start your SIPOC journey today to unlock unprecedented clarity, efficiency, and stakeholder alignment in your organization."</a:t>
            </a:r>
            <a:endParaRPr lang="en-US" dirty="0"/>
          </a:p>
        </p:txBody>
      </p:sp>
      <p:sp>
        <p:nvSpPr>
          <p:cNvPr id="14" name="Shape 11"/>
          <p:cNvSpPr/>
          <p:nvPr/>
        </p:nvSpPr>
        <p:spPr>
          <a:xfrm>
            <a:off x="6166366" y="6544508"/>
            <a:ext cx="22860" cy="1058704"/>
          </a:xfrm>
          <a:prstGeom prst="rect">
            <a:avLst/>
          </a:prstGeom>
          <a:solidFill>
            <a:srgbClr val="0052BA"/>
          </a:solidFill>
          <a:ln/>
        </p:spPr>
        <p:txBody>
          <a:bodyPr/>
          <a:lstStyle/>
          <a:p>
            <a:endParaRPr lang="en-S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1490" y="386120"/>
            <a:ext cx="7087672" cy="438864"/>
          </a:xfrm>
          <a:prstGeom prst="rect">
            <a:avLst/>
          </a:prstGeom>
          <a:noFill/>
          <a:ln/>
        </p:spPr>
        <p:txBody>
          <a:bodyPr wrap="none" lIns="0" tIns="0" rIns="0" bIns="0" rtlCol="0" anchor="t"/>
          <a:lstStyle/>
          <a:p>
            <a:pPr marL="0" indent="0" algn="l">
              <a:lnSpc>
                <a:spcPts val="3450"/>
              </a:lnSpc>
              <a:buNone/>
            </a:pPr>
            <a:r>
              <a:rPr lang="en-US" sz="2750" dirty="0">
                <a:solidFill>
                  <a:srgbClr val="000000"/>
                </a:solidFill>
                <a:latin typeface="Nunito Sans Light" pitchFamily="34" charset="0"/>
                <a:ea typeface="Nunito Sans Light" pitchFamily="34" charset="-122"/>
                <a:cs typeface="Nunito Sans Light" pitchFamily="34" charset="-120"/>
              </a:rPr>
              <a:t>Creating Your SIPOC: A Step-by-Step Process</a:t>
            </a:r>
            <a:endParaRPr lang="en-US" sz="2750" dirty="0"/>
          </a:p>
        </p:txBody>
      </p:sp>
      <p:sp>
        <p:nvSpPr>
          <p:cNvPr id="3" name="Shape 1"/>
          <p:cNvSpPr/>
          <p:nvPr/>
        </p:nvSpPr>
        <p:spPr>
          <a:xfrm>
            <a:off x="631865" y="1316474"/>
            <a:ext cx="140375" cy="631865"/>
          </a:xfrm>
          <a:prstGeom prst="roundRect">
            <a:avLst>
              <a:gd name="adj" fmla="val 42020"/>
            </a:avLst>
          </a:prstGeom>
          <a:solidFill>
            <a:srgbClr val="CCE2FF"/>
          </a:solidFill>
          <a:ln w="7620">
            <a:solidFill>
              <a:srgbClr val="B2C8E5"/>
            </a:solidFill>
            <a:prstDash val="solid"/>
          </a:ln>
        </p:spPr>
        <p:txBody>
          <a:bodyPr/>
          <a:lstStyle/>
          <a:p>
            <a:endParaRPr lang="en-SE"/>
          </a:p>
        </p:txBody>
      </p:sp>
      <p:sp>
        <p:nvSpPr>
          <p:cNvPr id="4" name="Shape 2"/>
          <p:cNvSpPr/>
          <p:nvPr/>
        </p:nvSpPr>
        <p:spPr>
          <a:xfrm>
            <a:off x="491490" y="1224320"/>
            <a:ext cx="421243" cy="421243"/>
          </a:xfrm>
          <a:prstGeom prst="roundRect">
            <a:avLst>
              <a:gd name="adj" fmla="val 108536"/>
            </a:avLst>
          </a:prstGeom>
          <a:solidFill>
            <a:srgbClr val="CCE2FF"/>
          </a:solidFill>
          <a:ln w="7620">
            <a:solidFill>
              <a:srgbClr val="B2C8E5"/>
            </a:solidFill>
            <a:prstDash val="solid"/>
          </a:ln>
        </p:spPr>
        <p:txBody>
          <a:bodyPr/>
          <a:lstStyle/>
          <a:p>
            <a:endParaRPr lang="en-SE"/>
          </a:p>
        </p:txBody>
      </p:sp>
      <p:pic>
        <p:nvPicPr>
          <p:cNvPr id="5" name="Image 0" descr="preencoded.png"/>
          <p:cNvPicPr>
            <a:picLocks noChangeAspect="1"/>
          </p:cNvPicPr>
          <p:nvPr/>
        </p:nvPicPr>
        <p:blipFill>
          <a:blip r:embed="rId3"/>
          <a:stretch>
            <a:fillRect/>
          </a:stretch>
        </p:blipFill>
        <p:spPr>
          <a:xfrm>
            <a:off x="596741" y="1303377"/>
            <a:ext cx="210622" cy="263247"/>
          </a:xfrm>
          <a:prstGeom prst="rect">
            <a:avLst/>
          </a:prstGeom>
        </p:spPr>
      </p:pic>
      <p:sp>
        <p:nvSpPr>
          <p:cNvPr id="6" name="Text 3"/>
          <p:cNvSpPr/>
          <p:nvPr/>
        </p:nvSpPr>
        <p:spPr>
          <a:xfrm>
            <a:off x="1053108" y="1246227"/>
            <a:ext cx="1755458" cy="219313"/>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Nunito Sans Light" pitchFamily="34" charset="0"/>
                <a:ea typeface="Nunito Sans Light" pitchFamily="34" charset="-122"/>
                <a:cs typeface="Nunito Sans Light" pitchFamily="34" charset="-120"/>
              </a:rPr>
              <a:t>Define the Process</a:t>
            </a:r>
            <a:endParaRPr lang="en-US" sz="1350" dirty="0"/>
          </a:p>
        </p:txBody>
      </p:sp>
      <p:sp>
        <p:nvSpPr>
          <p:cNvPr id="7" name="Text 4"/>
          <p:cNvSpPr/>
          <p:nvPr/>
        </p:nvSpPr>
        <p:spPr>
          <a:xfrm>
            <a:off x="1053108" y="1549718"/>
            <a:ext cx="13085802" cy="224790"/>
          </a:xfrm>
          <a:prstGeom prst="rect">
            <a:avLst/>
          </a:prstGeom>
          <a:noFill/>
          <a:ln/>
        </p:spPr>
        <p:txBody>
          <a:bodyPr wrap="none" lIns="0" tIns="0" rIns="0" bIns="0" rtlCol="0" anchor="t"/>
          <a:lstStyle/>
          <a:p>
            <a:pPr marL="0" indent="0" algn="l">
              <a:lnSpc>
                <a:spcPts val="1750"/>
              </a:lnSpc>
              <a:buNone/>
            </a:pPr>
            <a:r>
              <a:rPr lang="en-US" sz="1100" dirty="0">
                <a:solidFill>
                  <a:srgbClr val="000000"/>
                </a:solidFill>
                <a:latin typeface="Nunito Sans" pitchFamily="34" charset="0"/>
                <a:ea typeface="Nunito Sans" pitchFamily="34" charset="-122"/>
                <a:cs typeface="Nunito Sans" pitchFamily="34" charset="-120"/>
              </a:rPr>
              <a:t>Name the process clearly and establish start/end boundaries. Keep the scope manageable—focus on one process at a time.</a:t>
            </a:r>
            <a:endParaRPr lang="en-US" sz="1100" dirty="0"/>
          </a:p>
        </p:txBody>
      </p:sp>
      <p:sp>
        <p:nvSpPr>
          <p:cNvPr id="8" name="Shape 5"/>
          <p:cNvSpPr/>
          <p:nvPr/>
        </p:nvSpPr>
        <p:spPr>
          <a:xfrm>
            <a:off x="842486" y="2299454"/>
            <a:ext cx="140375" cy="631865"/>
          </a:xfrm>
          <a:prstGeom prst="roundRect">
            <a:avLst>
              <a:gd name="adj" fmla="val 42020"/>
            </a:avLst>
          </a:prstGeom>
          <a:solidFill>
            <a:srgbClr val="CCE2FF"/>
          </a:solidFill>
          <a:ln w="7620">
            <a:solidFill>
              <a:srgbClr val="B2C8E5"/>
            </a:solidFill>
            <a:prstDash val="solid"/>
          </a:ln>
        </p:spPr>
        <p:txBody>
          <a:bodyPr/>
          <a:lstStyle/>
          <a:p>
            <a:endParaRPr lang="en-SE"/>
          </a:p>
        </p:txBody>
      </p:sp>
      <p:sp>
        <p:nvSpPr>
          <p:cNvPr id="9" name="Shape 6"/>
          <p:cNvSpPr/>
          <p:nvPr/>
        </p:nvSpPr>
        <p:spPr>
          <a:xfrm>
            <a:off x="702112" y="2207300"/>
            <a:ext cx="421243" cy="421243"/>
          </a:xfrm>
          <a:prstGeom prst="roundRect">
            <a:avLst>
              <a:gd name="adj" fmla="val 108536"/>
            </a:avLst>
          </a:prstGeom>
          <a:solidFill>
            <a:srgbClr val="CCE2FF"/>
          </a:solidFill>
          <a:ln w="7620">
            <a:solidFill>
              <a:srgbClr val="B2C8E5"/>
            </a:solidFill>
            <a:prstDash val="solid"/>
          </a:ln>
        </p:spPr>
        <p:txBody>
          <a:bodyPr/>
          <a:lstStyle/>
          <a:p>
            <a:endParaRPr lang="en-SE"/>
          </a:p>
        </p:txBody>
      </p:sp>
      <p:pic>
        <p:nvPicPr>
          <p:cNvPr id="10" name="Image 1" descr="preencoded.png"/>
          <p:cNvPicPr>
            <a:picLocks noChangeAspect="1"/>
          </p:cNvPicPr>
          <p:nvPr/>
        </p:nvPicPr>
        <p:blipFill>
          <a:blip r:embed="rId4"/>
          <a:stretch>
            <a:fillRect/>
          </a:stretch>
        </p:blipFill>
        <p:spPr>
          <a:xfrm>
            <a:off x="807363" y="2286357"/>
            <a:ext cx="210622" cy="263247"/>
          </a:xfrm>
          <a:prstGeom prst="rect">
            <a:avLst/>
          </a:prstGeom>
        </p:spPr>
      </p:pic>
      <p:sp>
        <p:nvSpPr>
          <p:cNvPr id="11" name="Text 7"/>
          <p:cNvSpPr/>
          <p:nvPr/>
        </p:nvSpPr>
        <p:spPr>
          <a:xfrm>
            <a:off x="1263729" y="2229207"/>
            <a:ext cx="1755458" cy="219313"/>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Nunito Sans Light" pitchFamily="34" charset="0"/>
                <a:ea typeface="Nunito Sans Light" pitchFamily="34" charset="-122"/>
                <a:cs typeface="Nunito Sans Light" pitchFamily="34" charset="-120"/>
              </a:rPr>
              <a:t>Map Process Steps</a:t>
            </a:r>
            <a:endParaRPr lang="en-US" sz="1350" dirty="0"/>
          </a:p>
        </p:txBody>
      </p:sp>
      <p:sp>
        <p:nvSpPr>
          <p:cNvPr id="12" name="Text 8"/>
          <p:cNvSpPr/>
          <p:nvPr/>
        </p:nvSpPr>
        <p:spPr>
          <a:xfrm>
            <a:off x="1263729" y="2532698"/>
            <a:ext cx="12875181" cy="224790"/>
          </a:xfrm>
          <a:prstGeom prst="rect">
            <a:avLst/>
          </a:prstGeom>
          <a:noFill/>
          <a:ln/>
        </p:spPr>
        <p:txBody>
          <a:bodyPr wrap="none" lIns="0" tIns="0" rIns="0" bIns="0" rtlCol="0" anchor="t"/>
          <a:lstStyle/>
          <a:p>
            <a:pPr marL="0" indent="0" algn="l">
              <a:lnSpc>
                <a:spcPts val="1750"/>
              </a:lnSpc>
              <a:buNone/>
            </a:pPr>
            <a:r>
              <a:rPr lang="en-US" sz="1100" dirty="0">
                <a:solidFill>
                  <a:srgbClr val="000000"/>
                </a:solidFill>
                <a:latin typeface="Nunito Sans" pitchFamily="34" charset="0"/>
                <a:ea typeface="Nunito Sans" pitchFamily="34" charset="-122"/>
                <a:cs typeface="Nunito Sans" pitchFamily="34" charset="-120"/>
              </a:rPr>
              <a:t>Identify 4-7 high-level steps that transform inputs to outputs. Avoid getting into detailed sub-tasks at this stage.</a:t>
            </a:r>
            <a:endParaRPr lang="en-US" sz="1100" dirty="0"/>
          </a:p>
        </p:txBody>
      </p:sp>
      <p:sp>
        <p:nvSpPr>
          <p:cNvPr id="13" name="Shape 9"/>
          <p:cNvSpPr/>
          <p:nvPr/>
        </p:nvSpPr>
        <p:spPr>
          <a:xfrm>
            <a:off x="1053108" y="3282434"/>
            <a:ext cx="140375" cy="631865"/>
          </a:xfrm>
          <a:prstGeom prst="roundRect">
            <a:avLst>
              <a:gd name="adj" fmla="val 42020"/>
            </a:avLst>
          </a:prstGeom>
          <a:solidFill>
            <a:srgbClr val="CCE2FF"/>
          </a:solidFill>
          <a:ln w="7620">
            <a:solidFill>
              <a:srgbClr val="B2C8E5"/>
            </a:solidFill>
            <a:prstDash val="solid"/>
          </a:ln>
        </p:spPr>
        <p:txBody>
          <a:bodyPr/>
          <a:lstStyle/>
          <a:p>
            <a:endParaRPr lang="en-SE"/>
          </a:p>
        </p:txBody>
      </p:sp>
      <p:sp>
        <p:nvSpPr>
          <p:cNvPr id="14" name="Shape 10"/>
          <p:cNvSpPr/>
          <p:nvPr/>
        </p:nvSpPr>
        <p:spPr>
          <a:xfrm>
            <a:off x="912733" y="3190280"/>
            <a:ext cx="421243" cy="421243"/>
          </a:xfrm>
          <a:prstGeom prst="roundRect">
            <a:avLst>
              <a:gd name="adj" fmla="val 108536"/>
            </a:avLst>
          </a:prstGeom>
          <a:solidFill>
            <a:srgbClr val="CCE2FF"/>
          </a:solidFill>
          <a:ln w="7620">
            <a:solidFill>
              <a:srgbClr val="B2C8E5"/>
            </a:solidFill>
            <a:prstDash val="solid"/>
          </a:ln>
        </p:spPr>
        <p:txBody>
          <a:bodyPr/>
          <a:lstStyle/>
          <a:p>
            <a:endParaRPr lang="en-SE"/>
          </a:p>
        </p:txBody>
      </p:sp>
      <p:pic>
        <p:nvPicPr>
          <p:cNvPr id="15" name="Image 2" descr="preencoded.png"/>
          <p:cNvPicPr>
            <a:picLocks noChangeAspect="1"/>
          </p:cNvPicPr>
          <p:nvPr/>
        </p:nvPicPr>
        <p:blipFill>
          <a:blip r:embed="rId5"/>
          <a:stretch>
            <a:fillRect/>
          </a:stretch>
        </p:blipFill>
        <p:spPr>
          <a:xfrm>
            <a:off x="1017984" y="3269337"/>
            <a:ext cx="210622" cy="263247"/>
          </a:xfrm>
          <a:prstGeom prst="rect">
            <a:avLst/>
          </a:prstGeom>
        </p:spPr>
      </p:pic>
      <p:sp>
        <p:nvSpPr>
          <p:cNvPr id="16" name="Text 11"/>
          <p:cNvSpPr/>
          <p:nvPr/>
        </p:nvSpPr>
        <p:spPr>
          <a:xfrm>
            <a:off x="1474351" y="3212187"/>
            <a:ext cx="1755458" cy="219313"/>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Nunito Sans Light" pitchFamily="34" charset="0"/>
                <a:ea typeface="Nunito Sans Light" pitchFamily="34" charset="-122"/>
                <a:cs typeface="Nunito Sans Light" pitchFamily="34" charset="-120"/>
              </a:rPr>
              <a:t>Identify Outputs</a:t>
            </a:r>
            <a:endParaRPr lang="en-US" sz="1350" dirty="0"/>
          </a:p>
        </p:txBody>
      </p:sp>
      <p:sp>
        <p:nvSpPr>
          <p:cNvPr id="17" name="Text 12"/>
          <p:cNvSpPr/>
          <p:nvPr/>
        </p:nvSpPr>
        <p:spPr>
          <a:xfrm>
            <a:off x="1474351" y="3515677"/>
            <a:ext cx="12664559" cy="224790"/>
          </a:xfrm>
          <a:prstGeom prst="rect">
            <a:avLst/>
          </a:prstGeom>
          <a:noFill/>
          <a:ln/>
        </p:spPr>
        <p:txBody>
          <a:bodyPr wrap="none" lIns="0" tIns="0" rIns="0" bIns="0" rtlCol="0" anchor="t"/>
          <a:lstStyle/>
          <a:p>
            <a:pPr marL="0" indent="0" algn="l">
              <a:lnSpc>
                <a:spcPts val="1750"/>
              </a:lnSpc>
              <a:buNone/>
            </a:pPr>
            <a:r>
              <a:rPr lang="en-US" sz="1100" dirty="0">
                <a:solidFill>
                  <a:srgbClr val="000000"/>
                </a:solidFill>
                <a:latin typeface="Nunito Sans" pitchFamily="34" charset="0"/>
                <a:ea typeface="Nunito Sans" pitchFamily="34" charset="-122"/>
                <a:cs typeface="Nunito Sans" pitchFamily="34" charset="-120"/>
              </a:rPr>
              <a:t>List what the process produces. Be specific about deliverables, including both primary outputs and any by-products.</a:t>
            </a:r>
            <a:endParaRPr lang="en-US" sz="1100" dirty="0"/>
          </a:p>
        </p:txBody>
      </p:sp>
      <p:sp>
        <p:nvSpPr>
          <p:cNvPr id="18" name="Shape 13"/>
          <p:cNvSpPr/>
          <p:nvPr/>
        </p:nvSpPr>
        <p:spPr>
          <a:xfrm>
            <a:off x="1263848" y="4265414"/>
            <a:ext cx="140375" cy="631865"/>
          </a:xfrm>
          <a:prstGeom prst="roundRect">
            <a:avLst>
              <a:gd name="adj" fmla="val 42020"/>
            </a:avLst>
          </a:prstGeom>
          <a:solidFill>
            <a:srgbClr val="CCE2FF"/>
          </a:solidFill>
          <a:ln w="7620">
            <a:solidFill>
              <a:srgbClr val="B2C8E5"/>
            </a:solidFill>
            <a:prstDash val="solid"/>
          </a:ln>
        </p:spPr>
        <p:txBody>
          <a:bodyPr/>
          <a:lstStyle/>
          <a:p>
            <a:endParaRPr lang="en-SE"/>
          </a:p>
        </p:txBody>
      </p:sp>
      <p:sp>
        <p:nvSpPr>
          <p:cNvPr id="19" name="Shape 14"/>
          <p:cNvSpPr/>
          <p:nvPr/>
        </p:nvSpPr>
        <p:spPr>
          <a:xfrm>
            <a:off x="1123474" y="4173260"/>
            <a:ext cx="421243" cy="421243"/>
          </a:xfrm>
          <a:prstGeom prst="roundRect">
            <a:avLst>
              <a:gd name="adj" fmla="val 108536"/>
            </a:avLst>
          </a:prstGeom>
          <a:solidFill>
            <a:srgbClr val="CCE2FF"/>
          </a:solidFill>
          <a:ln w="7620">
            <a:solidFill>
              <a:srgbClr val="B2C8E5"/>
            </a:solidFill>
            <a:prstDash val="solid"/>
          </a:ln>
        </p:spPr>
        <p:txBody>
          <a:bodyPr/>
          <a:lstStyle/>
          <a:p>
            <a:endParaRPr lang="en-SE"/>
          </a:p>
        </p:txBody>
      </p:sp>
      <p:pic>
        <p:nvPicPr>
          <p:cNvPr id="20" name="Image 3" descr="preencoded.png"/>
          <p:cNvPicPr>
            <a:picLocks noChangeAspect="1"/>
          </p:cNvPicPr>
          <p:nvPr/>
        </p:nvPicPr>
        <p:blipFill>
          <a:blip r:embed="rId6"/>
          <a:stretch>
            <a:fillRect/>
          </a:stretch>
        </p:blipFill>
        <p:spPr>
          <a:xfrm>
            <a:off x="1228725" y="4252317"/>
            <a:ext cx="210622" cy="263247"/>
          </a:xfrm>
          <a:prstGeom prst="rect">
            <a:avLst/>
          </a:prstGeom>
        </p:spPr>
      </p:pic>
      <p:sp>
        <p:nvSpPr>
          <p:cNvPr id="21" name="Text 15"/>
          <p:cNvSpPr/>
          <p:nvPr/>
        </p:nvSpPr>
        <p:spPr>
          <a:xfrm>
            <a:off x="1685092" y="4195167"/>
            <a:ext cx="1755458" cy="219313"/>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Nunito Sans Light" pitchFamily="34" charset="0"/>
                <a:ea typeface="Nunito Sans Light" pitchFamily="34" charset="-122"/>
                <a:cs typeface="Nunito Sans Light" pitchFamily="34" charset="-120"/>
              </a:rPr>
              <a:t>Determine Customers</a:t>
            </a:r>
            <a:endParaRPr lang="en-US" sz="1350" dirty="0"/>
          </a:p>
        </p:txBody>
      </p:sp>
      <p:sp>
        <p:nvSpPr>
          <p:cNvPr id="22" name="Text 16"/>
          <p:cNvSpPr/>
          <p:nvPr/>
        </p:nvSpPr>
        <p:spPr>
          <a:xfrm>
            <a:off x="1685092" y="4498658"/>
            <a:ext cx="12453818" cy="224790"/>
          </a:xfrm>
          <a:prstGeom prst="rect">
            <a:avLst/>
          </a:prstGeom>
          <a:noFill/>
          <a:ln/>
        </p:spPr>
        <p:txBody>
          <a:bodyPr wrap="none" lIns="0" tIns="0" rIns="0" bIns="0" rtlCol="0" anchor="t"/>
          <a:lstStyle/>
          <a:p>
            <a:pPr marL="0" indent="0" algn="l">
              <a:lnSpc>
                <a:spcPts val="1750"/>
              </a:lnSpc>
              <a:buNone/>
            </a:pPr>
            <a:r>
              <a:rPr lang="en-US" sz="1100" dirty="0">
                <a:solidFill>
                  <a:srgbClr val="000000"/>
                </a:solidFill>
                <a:latin typeface="Nunito Sans" pitchFamily="34" charset="0"/>
                <a:ea typeface="Nunito Sans" pitchFamily="34" charset="-122"/>
                <a:cs typeface="Nunito Sans" pitchFamily="34" charset="-120"/>
              </a:rPr>
              <a:t>Identify who receives the outputs. Consider both internal and external customers, as well as downstream processes.</a:t>
            </a:r>
            <a:endParaRPr lang="en-US" sz="1100" dirty="0"/>
          </a:p>
        </p:txBody>
      </p:sp>
      <p:sp>
        <p:nvSpPr>
          <p:cNvPr id="23" name="Shape 17"/>
          <p:cNvSpPr/>
          <p:nvPr/>
        </p:nvSpPr>
        <p:spPr>
          <a:xfrm>
            <a:off x="1053108" y="5248394"/>
            <a:ext cx="140375" cy="631865"/>
          </a:xfrm>
          <a:prstGeom prst="roundRect">
            <a:avLst>
              <a:gd name="adj" fmla="val 42020"/>
            </a:avLst>
          </a:prstGeom>
          <a:solidFill>
            <a:srgbClr val="CCE2FF"/>
          </a:solidFill>
          <a:ln w="7620">
            <a:solidFill>
              <a:srgbClr val="B2C8E5"/>
            </a:solidFill>
            <a:prstDash val="solid"/>
          </a:ln>
        </p:spPr>
        <p:txBody>
          <a:bodyPr/>
          <a:lstStyle/>
          <a:p>
            <a:endParaRPr lang="en-SE"/>
          </a:p>
        </p:txBody>
      </p:sp>
      <p:sp>
        <p:nvSpPr>
          <p:cNvPr id="24" name="Shape 18"/>
          <p:cNvSpPr/>
          <p:nvPr/>
        </p:nvSpPr>
        <p:spPr>
          <a:xfrm>
            <a:off x="912733" y="5156240"/>
            <a:ext cx="421243" cy="421243"/>
          </a:xfrm>
          <a:prstGeom prst="roundRect">
            <a:avLst>
              <a:gd name="adj" fmla="val 108536"/>
            </a:avLst>
          </a:prstGeom>
          <a:solidFill>
            <a:srgbClr val="CCE2FF"/>
          </a:solidFill>
          <a:ln w="7620">
            <a:solidFill>
              <a:srgbClr val="B2C8E5"/>
            </a:solidFill>
            <a:prstDash val="solid"/>
          </a:ln>
        </p:spPr>
        <p:txBody>
          <a:bodyPr/>
          <a:lstStyle/>
          <a:p>
            <a:endParaRPr lang="en-SE"/>
          </a:p>
        </p:txBody>
      </p:sp>
      <p:pic>
        <p:nvPicPr>
          <p:cNvPr id="25" name="Image 4" descr="preencoded.png"/>
          <p:cNvPicPr>
            <a:picLocks noChangeAspect="1"/>
          </p:cNvPicPr>
          <p:nvPr/>
        </p:nvPicPr>
        <p:blipFill>
          <a:blip r:embed="rId7"/>
          <a:stretch>
            <a:fillRect/>
          </a:stretch>
        </p:blipFill>
        <p:spPr>
          <a:xfrm>
            <a:off x="1017984" y="5235297"/>
            <a:ext cx="210622" cy="263247"/>
          </a:xfrm>
          <a:prstGeom prst="rect">
            <a:avLst/>
          </a:prstGeom>
        </p:spPr>
      </p:pic>
      <p:sp>
        <p:nvSpPr>
          <p:cNvPr id="26" name="Text 19"/>
          <p:cNvSpPr/>
          <p:nvPr/>
        </p:nvSpPr>
        <p:spPr>
          <a:xfrm>
            <a:off x="1474351" y="5178147"/>
            <a:ext cx="1755458" cy="219313"/>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Nunito Sans Light" pitchFamily="34" charset="0"/>
                <a:ea typeface="Nunito Sans Light" pitchFamily="34" charset="-122"/>
                <a:cs typeface="Nunito Sans Light" pitchFamily="34" charset="-120"/>
              </a:rPr>
              <a:t>List Inputs</a:t>
            </a:r>
            <a:endParaRPr lang="en-US" sz="1350" dirty="0"/>
          </a:p>
        </p:txBody>
      </p:sp>
      <p:sp>
        <p:nvSpPr>
          <p:cNvPr id="27" name="Text 20"/>
          <p:cNvSpPr/>
          <p:nvPr/>
        </p:nvSpPr>
        <p:spPr>
          <a:xfrm>
            <a:off x="1474351" y="5481638"/>
            <a:ext cx="12664559" cy="224790"/>
          </a:xfrm>
          <a:prstGeom prst="rect">
            <a:avLst/>
          </a:prstGeom>
          <a:noFill/>
          <a:ln/>
        </p:spPr>
        <p:txBody>
          <a:bodyPr wrap="none" lIns="0" tIns="0" rIns="0" bIns="0" rtlCol="0" anchor="t"/>
          <a:lstStyle/>
          <a:p>
            <a:pPr marL="0" indent="0" algn="l">
              <a:lnSpc>
                <a:spcPts val="1750"/>
              </a:lnSpc>
              <a:buNone/>
            </a:pPr>
            <a:r>
              <a:rPr lang="en-US" sz="1100" dirty="0">
                <a:solidFill>
                  <a:srgbClr val="000000"/>
                </a:solidFill>
                <a:latin typeface="Nunito Sans" pitchFamily="34" charset="0"/>
                <a:ea typeface="Nunito Sans" pitchFamily="34" charset="-122"/>
                <a:cs typeface="Nunito Sans" pitchFamily="34" charset="-120"/>
              </a:rPr>
              <a:t>Document all materials, information, and resources required. Think about what's needed for each process step.</a:t>
            </a:r>
            <a:endParaRPr lang="en-US" sz="1100" dirty="0"/>
          </a:p>
        </p:txBody>
      </p:sp>
      <p:sp>
        <p:nvSpPr>
          <p:cNvPr id="28" name="Shape 21"/>
          <p:cNvSpPr/>
          <p:nvPr/>
        </p:nvSpPr>
        <p:spPr>
          <a:xfrm>
            <a:off x="842486" y="6231374"/>
            <a:ext cx="140375" cy="631865"/>
          </a:xfrm>
          <a:prstGeom prst="roundRect">
            <a:avLst>
              <a:gd name="adj" fmla="val 42020"/>
            </a:avLst>
          </a:prstGeom>
          <a:solidFill>
            <a:srgbClr val="CCE2FF"/>
          </a:solidFill>
          <a:ln w="7620">
            <a:solidFill>
              <a:srgbClr val="B2C8E5"/>
            </a:solidFill>
            <a:prstDash val="solid"/>
          </a:ln>
        </p:spPr>
        <p:txBody>
          <a:bodyPr/>
          <a:lstStyle/>
          <a:p>
            <a:endParaRPr lang="en-SE"/>
          </a:p>
        </p:txBody>
      </p:sp>
      <p:sp>
        <p:nvSpPr>
          <p:cNvPr id="29" name="Shape 22"/>
          <p:cNvSpPr/>
          <p:nvPr/>
        </p:nvSpPr>
        <p:spPr>
          <a:xfrm>
            <a:off x="702112" y="6139220"/>
            <a:ext cx="421243" cy="421243"/>
          </a:xfrm>
          <a:prstGeom prst="roundRect">
            <a:avLst>
              <a:gd name="adj" fmla="val 108536"/>
            </a:avLst>
          </a:prstGeom>
          <a:solidFill>
            <a:srgbClr val="CCE2FF"/>
          </a:solidFill>
          <a:ln w="7620">
            <a:solidFill>
              <a:srgbClr val="B2C8E5"/>
            </a:solidFill>
            <a:prstDash val="solid"/>
          </a:ln>
        </p:spPr>
        <p:txBody>
          <a:bodyPr/>
          <a:lstStyle/>
          <a:p>
            <a:endParaRPr lang="en-SE"/>
          </a:p>
        </p:txBody>
      </p:sp>
      <p:pic>
        <p:nvPicPr>
          <p:cNvPr id="30" name="Image 5" descr="preencoded.png"/>
          <p:cNvPicPr>
            <a:picLocks noChangeAspect="1"/>
          </p:cNvPicPr>
          <p:nvPr/>
        </p:nvPicPr>
        <p:blipFill>
          <a:blip r:embed="rId8"/>
          <a:stretch>
            <a:fillRect/>
          </a:stretch>
        </p:blipFill>
        <p:spPr>
          <a:xfrm>
            <a:off x="807363" y="6218277"/>
            <a:ext cx="210622" cy="263247"/>
          </a:xfrm>
          <a:prstGeom prst="rect">
            <a:avLst/>
          </a:prstGeom>
        </p:spPr>
      </p:pic>
      <p:sp>
        <p:nvSpPr>
          <p:cNvPr id="31" name="Text 23"/>
          <p:cNvSpPr/>
          <p:nvPr/>
        </p:nvSpPr>
        <p:spPr>
          <a:xfrm>
            <a:off x="1263729" y="6161127"/>
            <a:ext cx="1755458" cy="219313"/>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Nunito Sans Light" pitchFamily="34" charset="0"/>
                <a:ea typeface="Nunito Sans Light" pitchFamily="34" charset="-122"/>
                <a:cs typeface="Nunito Sans Light" pitchFamily="34" charset="-120"/>
              </a:rPr>
              <a:t>Name Suppliers</a:t>
            </a:r>
            <a:endParaRPr lang="en-US" sz="1350" dirty="0"/>
          </a:p>
        </p:txBody>
      </p:sp>
      <p:sp>
        <p:nvSpPr>
          <p:cNvPr id="32" name="Text 24"/>
          <p:cNvSpPr/>
          <p:nvPr/>
        </p:nvSpPr>
        <p:spPr>
          <a:xfrm>
            <a:off x="1263729" y="6464618"/>
            <a:ext cx="12875181" cy="224790"/>
          </a:xfrm>
          <a:prstGeom prst="rect">
            <a:avLst/>
          </a:prstGeom>
          <a:noFill/>
          <a:ln/>
        </p:spPr>
        <p:txBody>
          <a:bodyPr wrap="none" lIns="0" tIns="0" rIns="0" bIns="0" rtlCol="0" anchor="t"/>
          <a:lstStyle/>
          <a:p>
            <a:pPr marL="0" indent="0" algn="l">
              <a:lnSpc>
                <a:spcPts val="1750"/>
              </a:lnSpc>
              <a:buNone/>
            </a:pPr>
            <a:r>
              <a:rPr lang="en-US" sz="1100" dirty="0">
                <a:solidFill>
                  <a:srgbClr val="000000"/>
                </a:solidFill>
                <a:latin typeface="Nunito Sans" pitchFamily="34" charset="0"/>
                <a:ea typeface="Nunito Sans" pitchFamily="34" charset="-122"/>
                <a:cs typeface="Nunito Sans" pitchFamily="34" charset="-120"/>
              </a:rPr>
              <a:t>Identify who or what provides each input. Include people, systems, vendors, and other processes that supply resources.</a:t>
            </a:r>
            <a:endParaRPr lang="en-US" sz="1100" dirty="0"/>
          </a:p>
        </p:txBody>
      </p:sp>
      <p:sp>
        <p:nvSpPr>
          <p:cNvPr id="33" name="Shape 25"/>
          <p:cNvSpPr/>
          <p:nvPr/>
        </p:nvSpPr>
        <p:spPr>
          <a:xfrm>
            <a:off x="631865" y="7214354"/>
            <a:ext cx="140375" cy="631865"/>
          </a:xfrm>
          <a:prstGeom prst="roundRect">
            <a:avLst>
              <a:gd name="adj" fmla="val 42020"/>
            </a:avLst>
          </a:prstGeom>
          <a:solidFill>
            <a:srgbClr val="CCE2FF"/>
          </a:solidFill>
          <a:ln w="7620">
            <a:solidFill>
              <a:srgbClr val="B2C8E5"/>
            </a:solidFill>
            <a:prstDash val="solid"/>
          </a:ln>
        </p:spPr>
        <p:txBody>
          <a:bodyPr/>
          <a:lstStyle/>
          <a:p>
            <a:endParaRPr lang="en-SE"/>
          </a:p>
        </p:txBody>
      </p:sp>
      <p:sp>
        <p:nvSpPr>
          <p:cNvPr id="34" name="Shape 26"/>
          <p:cNvSpPr/>
          <p:nvPr/>
        </p:nvSpPr>
        <p:spPr>
          <a:xfrm>
            <a:off x="491490" y="7122200"/>
            <a:ext cx="421243" cy="421243"/>
          </a:xfrm>
          <a:prstGeom prst="roundRect">
            <a:avLst>
              <a:gd name="adj" fmla="val 108536"/>
            </a:avLst>
          </a:prstGeom>
          <a:solidFill>
            <a:srgbClr val="CCE2FF"/>
          </a:solidFill>
          <a:ln w="7620">
            <a:solidFill>
              <a:srgbClr val="B2C8E5"/>
            </a:solidFill>
            <a:prstDash val="solid"/>
          </a:ln>
        </p:spPr>
        <p:txBody>
          <a:bodyPr/>
          <a:lstStyle/>
          <a:p>
            <a:endParaRPr lang="en-SE"/>
          </a:p>
        </p:txBody>
      </p:sp>
      <p:pic>
        <p:nvPicPr>
          <p:cNvPr id="35" name="Image 6" descr="preencoded.png"/>
          <p:cNvPicPr>
            <a:picLocks noChangeAspect="1"/>
          </p:cNvPicPr>
          <p:nvPr/>
        </p:nvPicPr>
        <p:blipFill>
          <a:blip r:embed="rId9"/>
          <a:stretch>
            <a:fillRect/>
          </a:stretch>
        </p:blipFill>
        <p:spPr>
          <a:xfrm>
            <a:off x="596741" y="7201257"/>
            <a:ext cx="210622" cy="263247"/>
          </a:xfrm>
          <a:prstGeom prst="rect">
            <a:avLst/>
          </a:prstGeom>
        </p:spPr>
      </p:pic>
      <p:sp>
        <p:nvSpPr>
          <p:cNvPr id="36" name="Text 27"/>
          <p:cNvSpPr/>
          <p:nvPr/>
        </p:nvSpPr>
        <p:spPr>
          <a:xfrm>
            <a:off x="1053108" y="7144107"/>
            <a:ext cx="1755458" cy="219313"/>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Nunito Sans Light" pitchFamily="34" charset="0"/>
                <a:ea typeface="Nunito Sans Light" pitchFamily="34" charset="-122"/>
                <a:cs typeface="Nunito Sans Light" pitchFamily="34" charset="-120"/>
              </a:rPr>
              <a:t>Review and Validate</a:t>
            </a:r>
            <a:endParaRPr lang="en-US" sz="1350" dirty="0"/>
          </a:p>
        </p:txBody>
      </p:sp>
      <p:sp>
        <p:nvSpPr>
          <p:cNvPr id="37" name="Text 28"/>
          <p:cNvSpPr/>
          <p:nvPr/>
        </p:nvSpPr>
        <p:spPr>
          <a:xfrm>
            <a:off x="1053108" y="7447598"/>
            <a:ext cx="13085802" cy="224790"/>
          </a:xfrm>
          <a:prstGeom prst="rect">
            <a:avLst/>
          </a:prstGeom>
          <a:noFill/>
          <a:ln/>
        </p:spPr>
        <p:txBody>
          <a:bodyPr wrap="none" lIns="0" tIns="0" rIns="0" bIns="0" rtlCol="0" anchor="t"/>
          <a:lstStyle/>
          <a:p>
            <a:pPr marL="0" indent="0" algn="l">
              <a:lnSpc>
                <a:spcPts val="1750"/>
              </a:lnSpc>
              <a:buNone/>
            </a:pPr>
            <a:r>
              <a:rPr lang="en-US" sz="1100" dirty="0">
                <a:solidFill>
                  <a:srgbClr val="000000"/>
                </a:solidFill>
                <a:latin typeface="Nunito Sans" pitchFamily="34" charset="0"/>
                <a:ea typeface="Nunito Sans" pitchFamily="34" charset="-122"/>
                <a:cs typeface="Nunito Sans" pitchFamily="34" charset="-120"/>
              </a:rPr>
              <a:t>Share with stakeholders to verify accuracy. Refine based on feedback and ensure everyone agrees on the current state.</a:t>
            </a:r>
            <a:endParaRPr lang="en-US" sz="1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40544" y="549235"/>
            <a:ext cx="5738693" cy="482560"/>
          </a:xfrm>
          <a:prstGeom prst="rect">
            <a:avLst/>
          </a:prstGeom>
          <a:noFill/>
          <a:ln/>
        </p:spPr>
        <p:txBody>
          <a:bodyPr wrap="none" lIns="0" tIns="0" rIns="0" bIns="0" rtlCol="0" anchor="t"/>
          <a:lstStyle/>
          <a:p>
            <a:pPr marL="0" indent="0" algn="l">
              <a:lnSpc>
                <a:spcPts val="3800"/>
              </a:lnSpc>
              <a:buNone/>
            </a:pPr>
            <a:r>
              <a:rPr lang="en-US" sz="3000" dirty="0">
                <a:solidFill>
                  <a:srgbClr val="000000"/>
                </a:solidFill>
                <a:latin typeface="Nunito Sans Light" pitchFamily="34" charset="0"/>
                <a:ea typeface="Nunito Sans Light" pitchFamily="34" charset="-122"/>
                <a:cs typeface="Nunito Sans Light" pitchFamily="34" charset="-120"/>
              </a:rPr>
              <a:t>CITSOP: A Customer-First Variant</a:t>
            </a:r>
            <a:endParaRPr lang="en-US" sz="3000" dirty="0"/>
          </a:p>
        </p:txBody>
      </p:sp>
      <p:sp>
        <p:nvSpPr>
          <p:cNvPr id="3" name="Text 1"/>
          <p:cNvSpPr/>
          <p:nvPr/>
        </p:nvSpPr>
        <p:spPr>
          <a:xfrm>
            <a:off x="540544" y="1340644"/>
            <a:ext cx="13549312" cy="247055"/>
          </a:xfrm>
          <a:prstGeom prst="rect">
            <a:avLst/>
          </a:prstGeom>
          <a:noFill/>
          <a:ln/>
        </p:spPr>
        <p:txBody>
          <a:bodyPr wrap="none" lIns="0" tIns="0" rIns="0" bIns="0" rtlCol="0" anchor="t"/>
          <a:lstStyle/>
          <a:p>
            <a:pPr marL="0" indent="0" algn="l">
              <a:lnSpc>
                <a:spcPts val="1900"/>
              </a:lnSpc>
              <a:buNone/>
            </a:pPr>
            <a:r>
              <a:rPr lang="en-US" dirty="0">
                <a:solidFill>
                  <a:srgbClr val="000000"/>
                </a:solidFill>
                <a:latin typeface="Nunito Sans" pitchFamily="34" charset="0"/>
                <a:ea typeface="Nunito Sans" pitchFamily="34" charset="-122"/>
                <a:cs typeface="Nunito Sans" pitchFamily="34" charset="-120"/>
              </a:rPr>
              <a:t>While SIPOC flows from suppliers to customers, </a:t>
            </a:r>
            <a:r>
              <a:rPr lang="en-US" b="1" dirty="0">
                <a:solidFill>
                  <a:srgbClr val="01B2ED"/>
                </a:solidFill>
                <a:latin typeface="Nunito Sans" pitchFamily="34" charset="0"/>
                <a:ea typeface="Nunito Sans" pitchFamily="34" charset="-122"/>
                <a:cs typeface="Nunito Sans" pitchFamily="34" charset="-120"/>
              </a:rPr>
              <a:t>CITSOP</a:t>
            </a:r>
            <a:r>
              <a:rPr lang="en-US" dirty="0">
                <a:solidFill>
                  <a:srgbClr val="000000"/>
                </a:solidFill>
                <a:latin typeface="Nunito Sans" pitchFamily="34" charset="0"/>
                <a:ea typeface="Nunito Sans" pitchFamily="34" charset="-122"/>
                <a:cs typeface="Nunito Sans" pitchFamily="34" charset="-120"/>
              </a:rPr>
              <a:t> reverses the order to emphasize a customer-first perspective in process design.</a:t>
            </a:r>
            <a:endParaRPr lang="en-US" dirty="0"/>
          </a:p>
        </p:txBody>
      </p:sp>
      <p:sp>
        <p:nvSpPr>
          <p:cNvPr id="4" name="Shape 2"/>
          <p:cNvSpPr/>
          <p:nvPr/>
        </p:nvSpPr>
        <p:spPr>
          <a:xfrm>
            <a:off x="540544" y="1761411"/>
            <a:ext cx="617696" cy="926663"/>
          </a:xfrm>
          <a:prstGeom prst="roundRect">
            <a:avLst>
              <a:gd name="adj" fmla="val 360069"/>
            </a:avLst>
          </a:prstGeom>
          <a:solidFill>
            <a:srgbClr val="CCE2FF"/>
          </a:solidFill>
          <a:ln w="7620">
            <a:solidFill>
              <a:srgbClr val="B2C8E5"/>
            </a:solidFill>
            <a:prstDash val="solid"/>
          </a:ln>
        </p:spPr>
        <p:txBody>
          <a:bodyPr/>
          <a:lstStyle/>
          <a:p>
            <a:endParaRPr lang="en-SE"/>
          </a:p>
        </p:txBody>
      </p:sp>
      <p:pic>
        <p:nvPicPr>
          <p:cNvPr id="5" name="Image 0" descr="preencoded.png"/>
          <p:cNvPicPr>
            <a:picLocks noChangeAspect="1"/>
          </p:cNvPicPr>
          <p:nvPr/>
        </p:nvPicPr>
        <p:blipFill>
          <a:blip r:embed="rId3"/>
          <a:stretch>
            <a:fillRect/>
          </a:stretch>
        </p:blipFill>
        <p:spPr>
          <a:xfrm>
            <a:off x="733544" y="2079903"/>
            <a:ext cx="231577" cy="289560"/>
          </a:xfrm>
          <a:prstGeom prst="rect">
            <a:avLst/>
          </a:prstGeom>
        </p:spPr>
      </p:pic>
      <p:sp>
        <p:nvSpPr>
          <p:cNvPr id="6" name="Text 3"/>
          <p:cNvSpPr/>
          <p:nvPr/>
        </p:nvSpPr>
        <p:spPr>
          <a:xfrm>
            <a:off x="1312664" y="1915835"/>
            <a:ext cx="1930598" cy="241340"/>
          </a:xfrm>
          <a:prstGeom prst="rect">
            <a:avLst/>
          </a:prstGeom>
          <a:noFill/>
          <a:ln/>
        </p:spPr>
        <p:txBody>
          <a:bodyPr wrap="none" lIns="0" tIns="0" rIns="0" bIns="0" rtlCol="0" anchor="t"/>
          <a:lstStyle/>
          <a:p>
            <a:pPr marL="0" indent="0" algn="l">
              <a:lnSpc>
                <a:spcPts val="1900"/>
              </a:lnSpc>
              <a:buNone/>
            </a:pPr>
            <a:r>
              <a:rPr lang="en-US" sz="1500" dirty="0">
                <a:solidFill>
                  <a:srgbClr val="000000"/>
                </a:solidFill>
                <a:latin typeface="Nunito Sans Light" pitchFamily="34" charset="0"/>
                <a:ea typeface="Nunito Sans Light" pitchFamily="34" charset="-122"/>
                <a:cs typeface="Nunito Sans Light" pitchFamily="34" charset="-120"/>
              </a:rPr>
              <a:t>Customers</a:t>
            </a:r>
            <a:endParaRPr lang="en-US" sz="1500" dirty="0"/>
          </a:p>
        </p:txBody>
      </p:sp>
      <p:sp>
        <p:nvSpPr>
          <p:cNvPr id="7" name="Text 4"/>
          <p:cNvSpPr/>
          <p:nvPr/>
        </p:nvSpPr>
        <p:spPr>
          <a:xfrm>
            <a:off x="1312664" y="2249805"/>
            <a:ext cx="12777192" cy="247055"/>
          </a:xfrm>
          <a:prstGeom prst="rect">
            <a:avLst/>
          </a:prstGeom>
          <a:noFill/>
          <a:ln/>
        </p:spPr>
        <p:txBody>
          <a:bodyPr wrap="none" lIns="0" tIns="0" rIns="0" bIns="0" rtlCol="0" anchor="t"/>
          <a:lstStyle/>
          <a:p>
            <a:pPr marL="0" indent="0" algn="l">
              <a:lnSpc>
                <a:spcPts val="1900"/>
              </a:lnSpc>
              <a:buNone/>
            </a:pPr>
            <a:r>
              <a:rPr lang="en-US" dirty="0">
                <a:solidFill>
                  <a:srgbClr val="000000"/>
                </a:solidFill>
                <a:latin typeface="Nunito Sans" pitchFamily="34" charset="0"/>
                <a:ea typeface="Nunito Sans" pitchFamily="34" charset="-122"/>
                <a:cs typeface="Nunito Sans" pitchFamily="34" charset="-120"/>
              </a:rPr>
              <a:t>Start with who you're serving</a:t>
            </a:r>
            <a:endParaRPr lang="en-US" dirty="0"/>
          </a:p>
        </p:txBody>
      </p:sp>
      <p:sp>
        <p:nvSpPr>
          <p:cNvPr id="8" name="Shape 5"/>
          <p:cNvSpPr/>
          <p:nvPr/>
        </p:nvSpPr>
        <p:spPr>
          <a:xfrm>
            <a:off x="540544" y="2842498"/>
            <a:ext cx="617696" cy="926663"/>
          </a:xfrm>
          <a:prstGeom prst="roundRect">
            <a:avLst>
              <a:gd name="adj" fmla="val 360069"/>
            </a:avLst>
          </a:prstGeom>
          <a:solidFill>
            <a:srgbClr val="CCE2FF"/>
          </a:solidFill>
          <a:ln w="7620">
            <a:solidFill>
              <a:srgbClr val="B2C8E5"/>
            </a:solidFill>
            <a:prstDash val="solid"/>
          </a:ln>
        </p:spPr>
        <p:txBody>
          <a:bodyPr/>
          <a:lstStyle/>
          <a:p>
            <a:endParaRPr lang="en-SE"/>
          </a:p>
        </p:txBody>
      </p:sp>
      <p:pic>
        <p:nvPicPr>
          <p:cNvPr id="9" name="Image 1" descr="preencoded.png"/>
          <p:cNvPicPr>
            <a:picLocks noChangeAspect="1"/>
          </p:cNvPicPr>
          <p:nvPr/>
        </p:nvPicPr>
        <p:blipFill>
          <a:blip r:embed="rId4"/>
          <a:stretch>
            <a:fillRect/>
          </a:stretch>
        </p:blipFill>
        <p:spPr>
          <a:xfrm>
            <a:off x="733544" y="3160990"/>
            <a:ext cx="231577" cy="289560"/>
          </a:xfrm>
          <a:prstGeom prst="rect">
            <a:avLst/>
          </a:prstGeom>
        </p:spPr>
      </p:pic>
      <p:sp>
        <p:nvSpPr>
          <p:cNvPr id="10" name="Text 6"/>
          <p:cNvSpPr/>
          <p:nvPr/>
        </p:nvSpPr>
        <p:spPr>
          <a:xfrm>
            <a:off x="1312664" y="2996922"/>
            <a:ext cx="1930598" cy="241340"/>
          </a:xfrm>
          <a:prstGeom prst="rect">
            <a:avLst/>
          </a:prstGeom>
          <a:noFill/>
          <a:ln/>
        </p:spPr>
        <p:txBody>
          <a:bodyPr wrap="none" lIns="0" tIns="0" rIns="0" bIns="0" rtlCol="0" anchor="t"/>
          <a:lstStyle/>
          <a:p>
            <a:pPr marL="0" indent="0" algn="l">
              <a:lnSpc>
                <a:spcPts val="1900"/>
              </a:lnSpc>
              <a:buNone/>
            </a:pPr>
            <a:r>
              <a:rPr lang="en-US" sz="1500" dirty="0">
                <a:solidFill>
                  <a:srgbClr val="000000"/>
                </a:solidFill>
                <a:latin typeface="Nunito Sans Light" pitchFamily="34" charset="0"/>
                <a:ea typeface="Nunito Sans Light" pitchFamily="34" charset="-122"/>
                <a:cs typeface="Nunito Sans Light" pitchFamily="34" charset="-120"/>
              </a:rPr>
              <a:t>Outputs</a:t>
            </a:r>
            <a:endParaRPr lang="en-US" sz="1500" dirty="0"/>
          </a:p>
        </p:txBody>
      </p:sp>
      <p:sp>
        <p:nvSpPr>
          <p:cNvPr id="11" name="Text 7"/>
          <p:cNvSpPr/>
          <p:nvPr/>
        </p:nvSpPr>
        <p:spPr>
          <a:xfrm>
            <a:off x="1312664" y="3330893"/>
            <a:ext cx="12777192" cy="247055"/>
          </a:xfrm>
          <a:prstGeom prst="rect">
            <a:avLst/>
          </a:prstGeom>
          <a:noFill/>
          <a:ln/>
        </p:spPr>
        <p:txBody>
          <a:bodyPr wrap="none" lIns="0" tIns="0" rIns="0" bIns="0" rtlCol="0" anchor="t"/>
          <a:lstStyle/>
          <a:p>
            <a:pPr marL="0" indent="0" algn="l">
              <a:lnSpc>
                <a:spcPts val="1900"/>
              </a:lnSpc>
              <a:buNone/>
            </a:pPr>
            <a:r>
              <a:rPr lang="en-US" dirty="0">
                <a:solidFill>
                  <a:srgbClr val="000000"/>
                </a:solidFill>
                <a:latin typeface="Nunito Sans" pitchFamily="34" charset="0"/>
                <a:ea typeface="Nunito Sans" pitchFamily="34" charset="-122"/>
                <a:cs typeface="Nunito Sans" pitchFamily="34" charset="-120"/>
              </a:rPr>
              <a:t>Define what they need</a:t>
            </a:r>
            <a:endParaRPr lang="en-US" dirty="0"/>
          </a:p>
        </p:txBody>
      </p:sp>
      <p:sp>
        <p:nvSpPr>
          <p:cNvPr id="12" name="Shape 8"/>
          <p:cNvSpPr/>
          <p:nvPr/>
        </p:nvSpPr>
        <p:spPr>
          <a:xfrm>
            <a:off x="540544" y="3923586"/>
            <a:ext cx="617696" cy="926663"/>
          </a:xfrm>
          <a:prstGeom prst="roundRect">
            <a:avLst>
              <a:gd name="adj" fmla="val 360069"/>
            </a:avLst>
          </a:prstGeom>
          <a:solidFill>
            <a:srgbClr val="CCE2FF"/>
          </a:solidFill>
          <a:ln w="7620">
            <a:solidFill>
              <a:srgbClr val="B2C8E5"/>
            </a:solidFill>
            <a:prstDash val="solid"/>
          </a:ln>
        </p:spPr>
        <p:txBody>
          <a:bodyPr/>
          <a:lstStyle/>
          <a:p>
            <a:endParaRPr lang="en-SE"/>
          </a:p>
        </p:txBody>
      </p:sp>
      <p:pic>
        <p:nvPicPr>
          <p:cNvPr id="13" name="Image 2" descr="preencoded.png"/>
          <p:cNvPicPr>
            <a:picLocks noChangeAspect="1"/>
          </p:cNvPicPr>
          <p:nvPr/>
        </p:nvPicPr>
        <p:blipFill>
          <a:blip r:embed="rId5"/>
          <a:stretch>
            <a:fillRect/>
          </a:stretch>
        </p:blipFill>
        <p:spPr>
          <a:xfrm>
            <a:off x="733544" y="4242078"/>
            <a:ext cx="231577" cy="289560"/>
          </a:xfrm>
          <a:prstGeom prst="rect">
            <a:avLst/>
          </a:prstGeom>
        </p:spPr>
      </p:pic>
      <p:sp>
        <p:nvSpPr>
          <p:cNvPr id="14" name="Text 9"/>
          <p:cNvSpPr/>
          <p:nvPr/>
        </p:nvSpPr>
        <p:spPr>
          <a:xfrm>
            <a:off x="1312664" y="4078010"/>
            <a:ext cx="1930598" cy="241340"/>
          </a:xfrm>
          <a:prstGeom prst="rect">
            <a:avLst/>
          </a:prstGeom>
          <a:noFill/>
          <a:ln/>
        </p:spPr>
        <p:txBody>
          <a:bodyPr wrap="none" lIns="0" tIns="0" rIns="0" bIns="0" rtlCol="0" anchor="t"/>
          <a:lstStyle/>
          <a:p>
            <a:pPr marL="0" indent="0" algn="l">
              <a:lnSpc>
                <a:spcPts val="1900"/>
              </a:lnSpc>
              <a:buNone/>
            </a:pPr>
            <a:r>
              <a:rPr lang="en-US" sz="1500" dirty="0">
                <a:solidFill>
                  <a:srgbClr val="000000"/>
                </a:solidFill>
                <a:latin typeface="Nunito Sans Light" pitchFamily="34" charset="0"/>
                <a:ea typeface="Nunito Sans Light" pitchFamily="34" charset="-122"/>
                <a:cs typeface="Nunito Sans Light" pitchFamily="34" charset="-120"/>
              </a:rPr>
              <a:t>Process</a:t>
            </a:r>
            <a:endParaRPr lang="en-US" sz="1500" dirty="0"/>
          </a:p>
        </p:txBody>
      </p:sp>
      <p:sp>
        <p:nvSpPr>
          <p:cNvPr id="15" name="Text 10"/>
          <p:cNvSpPr/>
          <p:nvPr/>
        </p:nvSpPr>
        <p:spPr>
          <a:xfrm>
            <a:off x="1312664" y="4411980"/>
            <a:ext cx="12777192" cy="247055"/>
          </a:xfrm>
          <a:prstGeom prst="rect">
            <a:avLst/>
          </a:prstGeom>
          <a:noFill/>
          <a:ln/>
        </p:spPr>
        <p:txBody>
          <a:bodyPr wrap="none" lIns="0" tIns="0" rIns="0" bIns="0" rtlCol="0" anchor="t"/>
          <a:lstStyle/>
          <a:p>
            <a:pPr marL="0" indent="0" algn="l">
              <a:lnSpc>
                <a:spcPts val="1900"/>
              </a:lnSpc>
              <a:buNone/>
            </a:pPr>
            <a:r>
              <a:rPr lang="en-US" dirty="0">
                <a:solidFill>
                  <a:srgbClr val="000000"/>
                </a:solidFill>
                <a:latin typeface="Nunito Sans" pitchFamily="34" charset="0"/>
                <a:ea typeface="Nunito Sans" pitchFamily="34" charset="-122"/>
                <a:cs typeface="Nunito Sans" pitchFamily="34" charset="-120"/>
              </a:rPr>
              <a:t>Design steps to deliver value</a:t>
            </a:r>
            <a:endParaRPr lang="en-US" dirty="0"/>
          </a:p>
        </p:txBody>
      </p:sp>
      <p:sp>
        <p:nvSpPr>
          <p:cNvPr id="16" name="Shape 11"/>
          <p:cNvSpPr/>
          <p:nvPr/>
        </p:nvSpPr>
        <p:spPr>
          <a:xfrm>
            <a:off x="540544" y="5004673"/>
            <a:ext cx="617696" cy="926663"/>
          </a:xfrm>
          <a:prstGeom prst="roundRect">
            <a:avLst>
              <a:gd name="adj" fmla="val 360069"/>
            </a:avLst>
          </a:prstGeom>
          <a:solidFill>
            <a:srgbClr val="CCE2FF"/>
          </a:solidFill>
          <a:ln w="7620">
            <a:solidFill>
              <a:srgbClr val="B2C8E5"/>
            </a:solidFill>
            <a:prstDash val="solid"/>
          </a:ln>
        </p:spPr>
        <p:txBody>
          <a:bodyPr/>
          <a:lstStyle/>
          <a:p>
            <a:endParaRPr lang="en-SE"/>
          </a:p>
        </p:txBody>
      </p:sp>
      <p:pic>
        <p:nvPicPr>
          <p:cNvPr id="17" name="Image 3" descr="preencoded.png"/>
          <p:cNvPicPr>
            <a:picLocks noChangeAspect="1"/>
          </p:cNvPicPr>
          <p:nvPr/>
        </p:nvPicPr>
        <p:blipFill>
          <a:blip r:embed="rId6"/>
          <a:stretch>
            <a:fillRect/>
          </a:stretch>
        </p:blipFill>
        <p:spPr>
          <a:xfrm>
            <a:off x="733544" y="5323165"/>
            <a:ext cx="231577" cy="289560"/>
          </a:xfrm>
          <a:prstGeom prst="rect">
            <a:avLst/>
          </a:prstGeom>
        </p:spPr>
      </p:pic>
      <p:sp>
        <p:nvSpPr>
          <p:cNvPr id="18" name="Text 12"/>
          <p:cNvSpPr/>
          <p:nvPr/>
        </p:nvSpPr>
        <p:spPr>
          <a:xfrm>
            <a:off x="1312664" y="5159097"/>
            <a:ext cx="1930598" cy="241340"/>
          </a:xfrm>
          <a:prstGeom prst="rect">
            <a:avLst/>
          </a:prstGeom>
          <a:noFill/>
          <a:ln/>
        </p:spPr>
        <p:txBody>
          <a:bodyPr wrap="none" lIns="0" tIns="0" rIns="0" bIns="0" rtlCol="0" anchor="t"/>
          <a:lstStyle/>
          <a:p>
            <a:pPr marL="0" indent="0" algn="l">
              <a:lnSpc>
                <a:spcPts val="1900"/>
              </a:lnSpc>
              <a:buNone/>
            </a:pPr>
            <a:r>
              <a:rPr lang="en-US" sz="1500" dirty="0">
                <a:solidFill>
                  <a:srgbClr val="000000"/>
                </a:solidFill>
                <a:latin typeface="Nunito Sans Light" pitchFamily="34" charset="0"/>
                <a:ea typeface="Nunito Sans Light" pitchFamily="34" charset="-122"/>
                <a:cs typeface="Nunito Sans Light" pitchFamily="34" charset="-120"/>
              </a:rPr>
              <a:t>Inputs</a:t>
            </a:r>
            <a:endParaRPr lang="en-US" sz="1500" dirty="0"/>
          </a:p>
        </p:txBody>
      </p:sp>
      <p:sp>
        <p:nvSpPr>
          <p:cNvPr id="19" name="Text 13"/>
          <p:cNvSpPr/>
          <p:nvPr/>
        </p:nvSpPr>
        <p:spPr>
          <a:xfrm>
            <a:off x="1312664" y="5493068"/>
            <a:ext cx="12777192" cy="247055"/>
          </a:xfrm>
          <a:prstGeom prst="rect">
            <a:avLst/>
          </a:prstGeom>
          <a:noFill/>
          <a:ln/>
        </p:spPr>
        <p:txBody>
          <a:bodyPr wrap="none" lIns="0" tIns="0" rIns="0" bIns="0" rtlCol="0" anchor="t"/>
          <a:lstStyle/>
          <a:p>
            <a:pPr marL="0" indent="0" algn="l">
              <a:lnSpc>
                <a:spcPts val="1900"/>
              </a:lnSpc>
              <a:buNone/>
            </a:pPr>
            <a:r>
              <a:rPr lang="en-US" dirty="0">
                <a:solidFill>
                  <a:srgbClr val="000000"/>
                </a:solidFill>
                <a:latin typeface="Nunito Sans" pitchFamily="34" charset="0"/>
                <a:ea typeface="Nunito Sans" pitchFamily="34" charset="-122"/>
                <a:cs typeface="Nunito Sans" pitchFamily="34" charset="-120"/>
              </a:rPr>
              <a:t>Determine required resources</a:t>
            </a:r>
            <a:endParaRPr lang="en-US" dirty="0"/>
          </a:p>
        </p:txBody>
      </p:sp>
      <p:sp>
        <p:nvSpPr>
          <p:cNvPr id="20" name="Shape 14"/>
          <p:cNvSpPr/>
          <p:nvPr/>
        </p:nvSpPr>
        <p:spPr>
          <a:xfrm>
            <a:off x="540544" y="6085761"/>
            <a:ext cx="617696" cy="926663"/>
          </a:xfrm>
          <a:prstGeom prst="roundRect">
            <a:avLst>
              <a:gd name="adj" fmla="val 360069"/>
            </a:avLst>
          </a:prstGeom>
          <a:solidFill>
            <a:srgbClr val="CCE2FF"/>
          </a:solidFill>
          <a:ln w="7620">
            <a:solidFill>
              <a:srgbClr val="B2C8E5"/>
            </a:solidFill>
            <a:prstDash val="solid"/>
          </a:ln>
        </p:spPr>
        <p:txBody>
          <a:bodyPr/>
          <a:lstStyle/>
          <a:p>
            <a:endParaRPr lang="en-SE"/>
          </a:p>
        </p:txBody>
      </p:sp>
      <p:pic>
        <p:nvPicPr>
          <p:cNvPr id="21" name="Image 4" descr="preencoded.png"/>
          <p:cNvPicPr>
            <a:picLocks noChangeAspect="1"/>
          </p:cNvPicPr>
          <p:nvPr/>
        </p:nvPicPr>
        <p:blipFill>
          <a:blip r:embed="rId7"/>
          <a:stretch>
            <a:fillRect/>
          </a:stretch>
        </p:blipFill>
        <p:spPr>
          <a:xfrm>
            <a:off x="733544" y="6404253"/>
            <a:ext cx="231577" cy="289560"/>
          </a:xfrm>
          <a:prstGeom prst="rect">
            <a:avLst/>
          </a:prstGeom>
        </p:spPr>
      </p:pic>
      <p:sp>
        <p:nvSpPr>
          <p:cNvPr id="22" name="Text 15"/>
          <p:cNvSpPr/>
          <p:nvPr/>
        </p:nvSpPr>
        <p:spPr>
          <a:xfrm>
            <a:off x="1312664" y="6240185"/>
            <a:ext cx="1930598" cy="241340"/>
          </a:xfrm>
          <a:prstGeom prst="rect">
            <a:avLst/>
          </a:prstGeom>
          <a:noFill/>
          <a:ln/>
        </p:spPr>
        <p:txBody>
          <a:bodyPr wrap="none" lIns="0" tIns="0" rIns="0" bIns="0" rtlCol="0" anchor="t"/>
          <a:lstStyle/>
          <a:p>
            <a:pPr marL="0" indent="0" algn="l">
              <a:lnSpc>
                <a:spcPts val="1900"/>
              </a:lnSpc>
              <a:buNone/>
            </a:pPr>
            <a:r>
              <a:rPr lang="en-US" sz="1500" dirty="0">
                <a:solidFill>
                  <a:srgbClr val="000000"/>
                </a:solidFill>
                <a:latin typeface="Nunito Sans Light" pitchFamily="34" charset="0"/>
                <a:ea typeface="Nunito Sans Light" pitchFamily="34" charset="-122"/>
                <a:cs typeface="Nunito Sans Light" pitchFamily="34" charset="-120"/>
              </a:rPr>
              <a:t>Suppliers</a:t>
            </a:r>
            <a:endParaRPr lang="en-US" sz="1500" dirty="0"/>
          </a:p>
        </p:txBody>
      </p:sp>
      <p:sp>
        <p:nvSpPr>
          <p:cNvPr id="23" name="Text 16"/>
          <p:cNvSpPr/>
          <p:nvPr/>
        </p:nvSpPr>
        <p:spPr>
          <a:xfrm>
            <a:off x="1312664" y="6574155"/>
            <a:ext cx="12777192" cy="247055"/>
          </a:xfrm>
          <a:prstGeom prst="rect">
            <a:avLst/>
          </a:prstGeom>
          <a:noFill/>
          <a:ln/>
        </p:spPr>
        <p:txBody>
          <a:bodyPr wrap="none" lIns="0" tIns="0" rIns="0" bIns="0" rtlCol="0" anchor="t"/>
          <a:lstStyle/>
          <a:p>
            <a:pPr marL="0" indent="0" algn="l">
              <a:lnSpc>
                <a:spcPts val="1900"/>
              </a:lnSpc>
              <a:buNone/>
            </a:pPr>
            <a:r>
              <a:rPr lang="en-US" dirty="0">
                <a:solidFill>
                  <a:srgbClr val="000000"/>
                </a:solidFill>
                <a:latin typeface="Nunito Sans" pitchFamily="34" charset="0"/>
                <a:ea typeface="Nunito Sans" pitchFamily="34" charset="-122"/>
                <a:cs typeface="Nunito Sans" pitchFamily="34" charset="-120"/>
              </a:rPr>
              <a:t>Identify who provides inputs</a:t>
            </a:r>
            <a:endParaRPr lang="en-US" dirty="0"/>
          </a:p>
        </p:txBody>
      </p:sp>
      <p:sp>
        <p:nvSpPr>
          <p:cNvPr id="24" name="Text 17"/>
          <p:cNvSpPr/>
          <p:nvPr/>
        </p:nvSpPr>
        <p:spPr>
          <a:xfrm>
            <a:off x="540544" y="7186136"/>
            <a:ext cx="13549312" cy="494109"/>
          </a:xfrm>
          <a:prstGeom prst="rect">
            <a:avLst/>
          </a:prstGeom>
          <a:noFill/>
          <a:ln/>
        </p:spPr>
        <p:txBody>
          <a:bodyPr wrap="square" lIns="0" tIns="0" rIns="0" bIns="0" rtlCol="0" anchor="t"/>
          <a:lstStyle/>
          <a:p>
            <a:pPr marL="0" indent="0" algn="l">
              <a:lnSpc>
                <a:spcPts val="1900"/>
              </a:lnSpc>
              <a:buNone/>
            </a:pPr>
            <a:r>
              <a:rPr lang="en-US" b="1" dirty="0">
                <a:solidFill>
                  <a:srgbClr val="000000"/>
                </a:solidFill>
                <a:latin typeface="Nunito Sans" pitchFamily="34" charset="0"/>
                <a:ea typeface="Nunito Sans" pitchFamily="34" charset="-122"/>
                <a:cs typeface="Nunito Sans" pitchFamily="34" charset="-120"/>
              </a:rPr>
              <a:t>Why use CITSOP?</a:t>
            </a:r>
            <a:r>
              <a:rPr lang="en-US" dirty="0">
                <a:solidFill>
                  <a:srgbClr val="000000"/>
                </a:solidFill>
                <a:latin typeface="Nunito Sans" pitchFamily="34" charset="0"/>
                <a:ea typeface="Nunito Sans" pitchFamily="34" charset="-122"/>
                <a:cs typeface="Nunito Sans" pitchFamily="34" charset="-120"/>
              </a:rPr>
              <a:t> This variant encourages teams to think backwards from customer requirements, ensuring every process element directly supports customer value delivery. It's particularly effective in service design, product development, and customer experience improvement initiatives where maintaining relentless focus on the end user drives better outcomes.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21638" y="566976"/>
            <a:ext cx="5155168" cy="644366"/>
          </a:xfrm>
          <a:prstGeom prst="rect">
            <a:avLst/>
          </a:prstGeom>
          <a:noFill/>
          <a:ln/>
        </p:spPr>
        <p:txBody>
          <a:bodyPr wrap="none" lIns="0" tIns="0" rIns="0" bIns="0" rtlCol="0" anchor="t"/>
          <a:lstStyle/>
          <a:p>
            <a:pPr marL="0" indent="0" algn="l">
              <a:lnSpc>
                <a:spcPts val="5050"/>
              </a:lnSpc>
              <a:buNone/>
            </a:pPr>
            <a:r>
              <a:rPr lang="en-US" sz="4050" dirty="0">
                <a:solidFill>
                  <a:srgbClr val="000000"/>
                </a:solidFill>
                <a:latin typeface="Nunito Sans Light" pitchFamily="34" charset="0"/>
                <a:ea typeface="Nunito Sans Light" pitchFamily="34" charset="-122"/>
                <a:cs typeface="Nunito Sans Light" pitchFamily="34" charset="-120"/>
              </a:rPr>
              <a:t>What is SIPOC?</a:t>
            </a:r>
            <a:endParaRPr lang="en-US" sz="4050" dirty="0"/>
          </a:p>
        </p:txBody>
      </p:sp>
      <p:sp>
        <p:nvSpPr>
          <p:cNvPr id="3" name="Text 1"/>
          <p:cNvSpPr/>
          <p:nvPr/>
        </p:nvSpPr>
        <p:spPr>
          <a:xfrm>
            <a:off x="721638" y="1706047"/>
            <a:ext cx="6342102" cy="989767"/>
          </a:xfrm>
          <a:prstGeom prst="rect">
            <a:avLst/>
          </a:prstGeom>
          <a:noFill/>
          <a:ln/>
        </p:spPr>
        <p:txBody>
          <a:bodyPr wrap="square" lIns="0" tIns="0" rIns="0" bIns="0" rtlCol="0" anchor="t"/>
          <a:lstStyle/>
          <a:p>
            <a:pPr marL="0" indent="0" algn="l">
              <a:lnSpc>
                <a:spcPts val="2550"/>
              </a:lnSpc>
              <a:buNone/>
            </a:pPr>
            <a:r>
              <a:rPr lang="en-US" b="1" dirty="0">
                <a:solidFill>
                  <a:srgbClr val="000000"/>
                </a:solidFill>
                <a:latin typeface="Nunito Sans" pitchFamily="34" charset="0"/>
                <a:ea typeface="Nunito Sans" pitchFamily="34" charset="-122"/>
                <a:cs typeface="Nunito Sans" pitchFamily="34" charset="-120"/>
              </a:rPr>
              <a:t>SIPOC</a:t>
            </a:r>
            <a:r>
              <a:rPr lang="en-US" dirty="0">
                <a:solidFill>
                  <a:srgbClr val="000000"/>
                </a:solidFill>
                <a:latin typeface="Nunito Sans" pitchFamily="34" charset="0"/>
                <a:ea typeface="Nunito Sans" pitchFamily="34" charset="-122"/>
                <a:cs typeface="Nunito Sans" pitchFamily="34" charset="-120"/>
              </a:rPr>
              <a:t> stands for </a:t>
            </a:r>
            <a:r>
              <a:rPr lang="en-US" dirty="0">
                <a:solidFill>
                  <a:srgbClr val="01B2ED"/>
                </a:solidFill>
                <a:latin typeface="Nunito Sans" pitchFamily="34" charset="0"/>
                <a:ea typeface="Nunito Sans" pitchFamily="34" charset="-122"/>
                <a:cs typeface="Nunito Sans" pitchFamily="34" charset="-120"/>
              </a:rPr>
              <a:t>Suppliers</a:t>
            </a:r>
            <a:r>
              <a:rPr lang="en-US" dirty="0">
                <a:solidFill>
                  <a:srgbClr val="000000"/>
                </a:solidFill>
                <a:latin typeface="Nunito Sans" pitchFamily="34" charset="0"/>
                <a:ea typeface="Nunito Sans" pitchFamily="34" charset="-122"/>
                <a:cs typeface="Nunito Sans" pitchFamily="34" charset="-120"/>
              </a:rPr>
              <a:t>, </a:t>
            </a:r>
            <a:r>
              <a:rPr lang="en-US" dirty="0">
                <a:solidFill>
                  <a:srgbClr val="01B2ED"/>
                </a:solidFill>
                <a:latin typeface="Nunito Sans" pitchFamily="34" charset="0"/>
                <a:ea typeface="Nunito Sans" pitchFamily="34" charset="-122"/>
                <a:cs typeface="Nunito Sans" pitchFamily="34" charset="-120"/>
              </a:rPr>
              <a:t>Inputs</a:t>
            </a:r>
            <a:r>
              <a:rPr lang="en-US" dirty="0">
                <a:solidFill>
                  <a:srgbClr val="000000"/>
                </a:solidFill>
                <a:latin typeface="Nunito Sans" pitchFamily="34" charset="0"/>
                <a:ea typeface="Nunito Sans" pitchFamily="34" charset="-122"/>
                <a:cs typeface="Nunito Sans" pitchFamily="34" charset="-120"/>
              </a:rPr>
              <a:t>, </a:t>
            </a:r>
            <a:r>
              <a:rPr lang="en-US" dirty="0">
                <a:solidFill>
                  <a:srgbClr val="01B2ED"/>
                </a:solidFill>
                <a:latin typeface="Nunito Sans" pitchFamily="34" charset="0"/>
                <a:ea typeface="Nunito Sans" pitchFamily="34" charset="-122"/>
                <a:cs typeface="Nunito Sans" pitchFamily="34" charset="-120"/>
              </a:rPr>
              <a:t>Process</a:t>
            </a:r>
            <a:r>
              <a:rPr lang="en-US" dirty="0">
                <a:solidFill>
                  <a:srgbClr val="000000"/>
                </a:solidFill>
                <a:latin typeface="Nunito Sans" pitchFamily="34" charset="0"/>
                <a:ea typeface="Nunito Sans" pitchFamily="34" charset="-122"/>
                <a:cs typeface="Nunito Sans" pitchFamily="34" charset="-120"/>
              </a:rPr>
              <a:t>, </a:t>
            </a:r>
            <a:r>
              <a:rPr lang="en-US" dirty="0">
                <a:solidFill>
                  <a:srgbClr val="01B2ED"/>
                </a:solidFill>
                <a:latin typeface="Nunito Sans" pitchFamily="34" charset="0"/>
                <a:ea typeface="Nunito Sans" pitchFamily="34" charset="-122"/>
                <a:cs typeface="Nunito Sans" pitchFamily="34" charset="-120"/>
              </a:rPr>
              <a:t>Outputs</a:t>
            </a:r>
            <a:r>
              <a:rPr lang="en-US" dirty="0">
                <a:solidFill>
                  <a:srgbClr val="000000"/>
                </a:solidFill>
                <a:latin typeface="Nunito Sans" pitchFamily="34" charset="0"/>
                <a:ea typeface="Nunito Sans" pitchFamily="34" charset="-122"/>
                <a:cs typeface="Nunito Sans" pitchFamily="34" charset="-120"/>
              </a:rPr>
              <a:t>, and </a:t>
            </a:r>
            <a:r>
              <a:rPr lang="en-US" dirty="0">
                <a:solidFill>
                  <a:srgbClr val="01B2ED"/>
                </a:solidFill>
                <a:latin typeface="Nunito Sans" pitchFamily="34" charset="0"/>
                <a:ea typeface="Nunito Sans" pitchFamily="34" charset="-122"/>
                <a:cs typeface="Nunito Sans" pitchFamily="34" charset="-120"/>
              </a:rPr>
              <a:t>Customers</a:t>
            </a:r>
            <a:r>
              <a:rPr lang="en-US" dirty="0">
                <a:solidFill>
                  <a:srgbClr val="000000"/>
                </a:solidFill>
                <a:latin typeface="Nunito Sans" pitchFamily="34" charset="0"/>
                <a:ea typeface="Nunito Sans" pitchFamily="34" charset="-122"/>
                <a:cs typeface="Nunito Sans" pitchFamily="34" charset="-120"/>
              </a:rPr>
              <a:t>—a powerful framework for understanding business processes.</a:t>
            </a:r>
            <a:endParaRPr lang="en-US" dirty="0"/>
          </a:p>
        </p:txBody>
      </p:sp>
      <p:sp>
        <p:nvSpPr>
          <p:cNvPr id="4" name="Text 2"/>
          <p:cNvSpPr/>
          <p:nvPr/>
        </p:nvSpPr>
        <p:spPr>
          <a:xfrm>
            <a:off x="721638" y="2881313"/>
            <a:ext cx="6342102" cy="989767"/>
          </a:xfrm>
          <a:prstGeom prst="rect">
            <a:avLst/>
          </a:prstGeom>
          <a:noFill/>
          <a:ln/>
        </p:spPr>
        <p:txBody>
          <a:bodyPr wrap="square" lIns="0" tIns="0" rIns="0" bIns="0" rtlCol="0" anchor="t"/>
          <a:lstStyle/>
          <a:p>
            <a:pPr marL="0" indent="0" algn="l">
              <a:lnSpc>
                <a:spcPts val="2550"/>
              </a:lnSpc>
              <a:buNone/>
            </a:pPr>
            <a:r>
              <a:rPr lang="en-US" dirty="0">
                <a:solidFill>
                  <a:srgbClr val="000000"/>
                </a:solidFill>
                <a:latin typeface="Nunito Sans" pitchFamily="34" charset="0"/>
                <a:ea typeface="Nunito Sans" pitchFamily="34" charset="-122"/>
                <a:cs typeface="Nunito Sans" pitchFamily="34" charset="-120"/>
              </a:rPr>
              <a:t>It's a high-level diagram that maps the key elements of any business process, providing a bird's-eye view of how work flows from start to finish.</a:t>
            </a:r>
            <a:endParaRPr lang="en-US" dirty="0"/>
          </a:p>
        </p:txBody>
      </p:sp>
      <p:sp>
        <p:nvSpPr>
          <p:cNvPr id="5" name="Text 3"/>
          <p:cNvSpPr/>
          <p:nvPr/>
        </p:nvSpPr>
        <p:spPr>
          <a:xfrm>
            <a:off x="721638" y="4056578"/>
            <a:ext cx="6342102" cy="989767"/>
          </a:xfrm>
          <a:prstGeom prst="rect">
            <a:avLst/>
          </a:prstGeom>
          <a:noFill/>
          <a:ln/>
        </p:spPr>
        <p:txBody>
          <a:bodyPr wrap="square" lIns="0" tIns="0" rIns="0" bIns="0" rtlCol="0" anchor="t"/>
          <a:lstStyle/>
          <a:p>
            <a:pPr marL="0" indent="0" algn="l">
              <a:lnSpc>
                <a:spcPts val="2550"/>
              </a:lnSpc>
              <a:buNone/>
            </a:pPr>
            <a:r>
              <a:rPr lang="en-US" dirty="0">
                <a:solidFill>
                  <a:srgbClr val="000000"/>
                </a:solidFill>
                <a:latin typeface="Nunito Sans" pitchFamily="34" charset="0"/>
                <a:ea typeface="Nunito Sans" pitchFamily="34" charset="-122"/>
                <a:cs typeface="Nunito Sans" pitchFamily="34" charset="-120"/>
              </a:rPr>
              <a:t>SIPOC visualizes the transformation journey: how inputs from suppliers become valuable outputs that serve customers, creating a shared understanding across teams.</a:t>
            </a:r>
            <a:endParaRPr lang="en-US" dirty="0"/>
          </a:p>
        </p:txBody>
      </p:sp>
      <p:pic>
        <p:nvPicPr>
          <p:cNvPr id="1026" name="Picture 2" descr="What are the top 3 benefits of a SIPOC diagram?">
            <a:extLst>
              <a:ext uri="{FF2B5EF4-FFF2-40B4-BE49-F238E27FC236}">
                <a16:creationId xmlns:a16="http://schemas.microsoft.com/office/drawing/2014/main" id="{878A30E4-E9DE-617F-B606-CF4CBC710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748" y="1351722"/>
            <a:ext cx="7315200" cy="46117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3291"/>
          </a:xfrm>
          <a:prstGeom prst="rect">
            <a:avLst/>
          </a:prstGeom>
        </p:spPr>
      </p:pic>
      <p:sp>
        <p:nvSpPr>
          <p:cNvPr id="3" name="Text 0"/>
          <p:cNvSpPr/>
          <p:nvPr/>
        </p:nvSpPr>
        <p:spPr>
          <a:xfrm>
            <a:off x="742950" y="583763"/>
            <a:ext cx="6630233" cy="663297"/>
          </a:xfrm>
          <a:prstGeom prst="rect">
            <a:avLst/>
          </a:prstGeom>
          <a:noFill/>
          <a:ln/>
        </p:spPr>
        <p:txBody>
          <a:bodyPr wrap="none" lIns="0" tIns="0" rIns="0" bIns="0" rtlCol="0" anchor="t"/>
          <a:lstStyle/>
          <a:p>
            <a:pPr marL="0" indent="0" algn="l">
              <a:lnSpc>
                <a:spcPts val="5200"/>
              </a:lnSpc>
              <a:buNone/>
            </a:pPr>
            <a:r>
              <a:rPr lang="en-US" sz="4150" dirty="0">
                <a:solidFill>
                  <a:srgbClr val="000000"/>
                </a:solidFill>
                <a:latin typeface="Nunito Sans Light" pitchFamily="34" charset="0"/>
                <a:ea typeface="Nunito Sans Light" pitchFamily="34" charset="-122"/>
                <a:cs typeface="Nunito Sans Light" pitchFamily="34" charset="-120"/>
              </a:rPr>
              <a:t>Why Use a SIPOC Diagram?</a:t>
            </a:r>
            <a:endParaRPr lang="en-US" sz="4150" dirty="0"/>
          </a:p>
        </p:txBody>
      </p:sp>
      <p:sp>
        <p:nvSpPr>
          <p:cNvPr id="4" name="Shape 1"/>
          <p:cNvSpPr/>
          <p:nvPr/>
        </p:nvSpPr>
        <p:spPr>
          <a:xfrm>
            <a:off x="742950" y="1565434"/>
            <a:ext cx="3722965" cy="3445312"/>
          </a:xfrm>
          <a:prstGeom prst="roundRect">
            <a:avLst>
              <a:gd name="adj" fmla="val 2588"/>
            </a:avLst>
          </a:prstGeom>
          <a:solidFill>
            <a:srgbClr val="CCE2FF"/>
          </a:solidFill>
          <a:ln w="7620">
            <a:solidFill>
              <a:srgbClr val="B2C8E5"/>
            </a:solidFill>
            <a:prstDash val="solid"/>
          </a:ln>
        </p:spPr>
        <p:txBody>
          <a:bodyPr/>
          <a:lstStyle/>
          <a:p>
            <a:endParaRPr lang="en-SE"/>
          </a:p>
        </p:txBody>
      </p:sp>
      <p:sp>
        <p:nvSpPr>
          <p:cNvPr id="5" name="Shape 2"/>
          <p:cNvSpPr/>
          <p:nvPr/>
        </p:nvSpPr>
        <p:spPr>
          <a:xfrm>
            <a:off x="962739" y="1785223"/>
            <a:ext cx="636746" cy="636746"/>
          </a:xfrm>
          <a:prstGeom prst="roundRect">
            <a:avLst>
              <a:gd name="adj" fmla="val 14359078"/>
            </a:avLst>
          </a:prstGeom>
          <a:solidFill>
            <a:srgbClr val="0052BA"/>
          </a:solidFill>
          <a:ln/>
        </p:spPr>
        <p:txBody>
          <a:bodyPr/>
          <a:lstStyle/>
          <a:p>
            <a:endParaRPr lang="en-SE"/>
          </a:p>
        </p:txBody>
      </p:sp>
      <p:pic>
        <p:nvPicPr>
          <p:cNvPr id="6" name="Image 1" descr="preencoded.png"/>
          <p:cNvPicPr>
            <a:picLocks noChangeAspect="1"/>
          </p:cNvPicPr>
          <p:nvPr/>
        </p:nvPicPr>
        <p:blipFill>
          <a:blip r:embed="rId4"/>
          <a:stretch>
            <a:fillRect/>
          </a:stretch>
        </p:blipFill>
        <p:spPr>
          <a:xfrm>
            <a:off x="1137880" y="1924526"/>
            <a:ext cx="286464" cy="358140"/>
          </a:xfrm>
          <a:prstGeom prst="rect">
            <a:avLst/>
          </a:prstGeom>
        </p:spPr>
      </p:pic>
      <p:sp>
        <p:nvSpPr>
          <p:cNvPr id="7" name="Text 3"/>
          <p:cNvSpPr/>
          <p:nvPr/>
        </p:nvSpPr>
        <p:spPr>
          <a:xfrm>
            <a:off x="962739" y="2634139"/>
            <a:ext cx="2653427" cy="331708"/>
          </a:xfrm>
          <a:prstGeom prst="rect">
            <a:avLst/>
          </a:prstGeom>
          <a:noFill/>
          <a:ln/>
        </p:spPr>
        <p:txBody>
          <a:bodyPr wrap="none" lIns="0" tIns="0" rIns="0" bIns="0" rtlCol="0" anchor="t"/>
          <a:lstStyle/>
          <a:p>
            <a:pPr marL="0" indent="0" algn="l">
              <a:lnSpc>
                <a:spcPts val="2600"/>
              </a:lnSpc>
              <a:buNone/>
            </a:pPr>
            <a:r>
              <a:rPr lang="en-US" sz="2050" dirty="0">
                <a:solidFill>
                  <a:srgbClr val="000000"/>
                </a:solidFill>
                <a:latin typeface="Nunito Sans Light" pitchFamily="34" charset="0"/>
                <a:ea typeface="Nunito Sans Light" pitchFamily="34" charset="-122"/>
                <a:cs typeface="Nunito Sans Light" pitchFamily="34" charset="-120"/>
              </a:rPr>
              <a:t>Clear Overview</a:t>
            </a:r>
            <a:endParaRPr lang="en-US" sz="2050" dirty="0"/>
          </a:p>
        </p:txBody>
      </p:sp>
      <p:sp>
        <p:nvSpPr>
          <p:cNvPr id="8" name="Text 4"/>
          <p:cNvSpPr/>
          <p:nvPr/>
        </p:nvSpPr>
        <p:spPr>
          <a:xfrm>
            <a:off x="962739" y="3093125"/>
            <a:ext cx="3283387" cy="1697831"/>
          </a:xfrm>
          <a:prstGeom prst="rect">
            <a:avLst/>
          </a:prstGeom>
          <a:noFill/>
          <a:ln/>
        </p:spPr>
        <p:txBody>
          <a:bodyPr wrap="square" lIns="0" tIns="0" rIns="0" bIns="0" rtlCol="0" anchor="t"/>
          <a:lstStyle/>
          <a:p>
            <a:pPr marL="0" indent="0" algn="l">
              <a:lnSpc>
                <a:spcPts val="2650"/>
              </a:lnSpc>
              <a:buNone/>
            </a:pPr>
            <a:r>
              <a:rPr lang="en-US" sz="1650" dirty="0">
                <a:solidFill>
                  <a:srgbClr val="000000"/>
                </a:solidFill>
                <a:latin typeface="Nunito Sans" pitchFamily="34" charset="0"/>
                <a:ea typeface="Nunito Sans" pitchFamily="34" charset="-122"/>
                <a:cs typeface="Nunito Sans" pitchFamily="34" charset="-120"/>
              </a:rPr>
              <a:t>Provides a comprehensive snapshot of complex processes at a glance, eliminating confusion and creating shared understanding.</a:t>
            </a:r>
            <a:endParaRPr lang="en-US" sz="1650" dirty="0"/>
          </a:p>
        </p:txBody>
      </p:sp>
      <p:sp>
        <p:nvSpPr>
          <p:cNvPr id="9" name="Shape 5"/>
          <p:cNvSpPr/>
          <p:nvPr/>
        </p:nvSpPr>
        <p:spPr>
          <a:xfrm>
            <a:off x="4678085" y="1565434"/>
            <a:ext cx="3722965" cy="3445312"/>
          </a:xfrm>
          <a:prstGeom prst="roundRect">
            <a:avLst>
              <a:gd name="adj" fmla="val 2588"/>
            </a:avLst>
          </a:prstGeom>
          <a:solidFill>
            <a:srgbClr val="CCE2FF"/>
          </a:solidFill>
          <a:ln w="7620">
            <a:solidFill>
              <a:srgbClr val="B2C8E5"/>
            </a:solidFill>
            <a:prstDash val="solid"/>
          </a:ln>
        </p:spPr>
        <p:txBody>
          <a:bodyPr/>
          <a:lstStyle/>
          <a:p>
            <a:endParaRPr lang="en-SE"/>
          </a:p>
        </p:txBody>
      </p:sp>
      <p:sp>
        <p:nvSpPr>
          <p:cNvPr id="10" name="Shape 6"/>
          <p:cNvSpPr/>
          <p:nvPr/>
        </p:nvSpPr>
        <p:spPr>
          <a:xfrm>
            <a:off x="4897874" y="1785223"/>
            <a:ext cx="636746" cy="636746"/>
          </a:xfrm>
          <a:prstGeom prst="roundRect">
            <a:avLst>
              <a:gd name="adj" fmla="val 14359078"/>
            </a:avLst>
          </a:prstGeom>
          <a:solidFill>
            <a:srgbClr val="0052BA"/>
          </a:solidFill>
          <a:ln/>
        </p:spPr>
        <p:txBody>
          <a:bodyPr/>
          <a:lstStyle/>
          <a:p>
            <a:endParaRPr lang="en-SE"/>
          </a:p>
        </p:txBody>
      </p:sp>
      <p:pic>
        <p:nvPicPr>
          <p:cNvPr id="11" name="Image 2" descr="preencoded.png"/>
          <p:cNvPicPr>
            <a:picLocks noChangeAspect="1"/>
          </p:cNvPicPr>
          <p:nvPr/>
        </p:nvPicPr>
        <p:blipFill>
          <a:blip r:embed="rId5"/>
          <a:stretch>
            <a:fillRect/>
          </a:stretch>
        </p:blipFill>
        <p:spPr>
          <a:xfrm>
            <a:off x="5073015" y="1924526"/>
            <a:ext cx="286464" cy="358140"/>
          </a:xfrm>
          <a:prstGeom prst="rect">
            <a:avLst/>
          </a:prstGeom>
        </p:spPr>
      </p:pic>
      <p:sp>
        <p:nvSpPr>
          <p:cNvPr id="12" name="Text 7"/>
          <p:cNvSpPr/>
          <p:nvPr/>
        </p:nvSpPr>
        <p:spPr>
          <a:xfrm>
            <a:off x="4897874" y="2634139"/>
            <a:ext cx="2653427" cy="331708"/>
          </a:xfrm>
          <a:prstGeom prst="rect">
            <a:avLst/>
          </a:prstGeom>
          <a:noFill/>
          <a:ln/>
        </p:spPr>
        <p:txBody>
          <a:bodyPr wrap="none" lIns="0" tIns="0" rIns="0" bIns="0" rtlCol="0" anchor="t"/>
          <a:lstStyle/>
          <a:p>
            <a:pPr marL="0" indent="0" algn="l">
              <a:lnSpc>
                <a:spcPts val="2600"/>
              </a:lnSpc>
              <a:buNone/>
            </a:pPr>
            <a:r>
              <a:rPr lang="en-US" sz="2050" dirty="0">
                <a:solidFill>
                  <a:srgbClr val="000000"/>
                </a:solidFill>
                <a:latin typeface="Nunito Sans Light" pitchFamily="34" charset="0"/>
                <a:ea typeface="Nunito Sans Light" pitchFamily="34" charset="-122"/>
                <a:cs typeface="Nunito Sans Light" pitchFamily="34" charset="-120"/>
              </a:rPr>
              <a:t>Team Alignment</a:t>
            </a:r>
            <a:endParaRPr lang="en-US" sz="2050" dirty="0"/>
          </a:p>
        </p:txBody>
      </p:sp>
      <p:sp>
        <p:nvSpPr>
          <p:cNvPr id="13" name="Text 8"/>
          <p:cNvSpPr/>
          <p:nvPr/>
        </p:nvSpPr>
        <p:spPr>
          <a:xfrm>
            <a:off x="4897874" y="3093125"/>
            <a:ext cx="3283387" cy="1358265"/>
          </a:xfrm>
          <a:prstGeom prst="rect">
            <a:avLst/>
          </a:prstGeom>
          <a:noFill/>
          <a:ln/>
        </p:spPr>
        <p:txBody>
          <a:bodyPr wrap="square" lIns="0" tIns="0" rIns="0" bIns="0" rtlCol="0" anchor="t"/>
          <a:lstStyle/>
          <a:p>
            <a:pPr marL="0" indent="0" algn="l">
              <a:lnSpc>
                <a:spcPts val="2650"/>
              </a:lnSpc>
              <a:buNone/>
            </a:pPr>
            <a:r>
              <a:rPr lang="en-US" sz="1650" dirty="0">
                <a:solidFill>
                  <a:srgbClr val="000000"/>
                </a:solidFill>
                <a:latin typeface="Nunito Sans" pitchFamily="34" charset="0"/>
                <a:ea typeface="Nunito Sans" pitchFamily="34" charset="-122"/>
                <a:cs typeface="Nunito Sans" pitchFamily="34" charset="-120"/>
              </a:rPr>
              <a:t>Aligns cross-functional teams on process scope, boundaries, and key stakeholders involved at every stage.</a:t>
            </a:r>
            <a:endParaRPr lang="en-US" sz="1650" dirty="0"/>
          </a:p>
        </p:txBody>
      </p:sp>
      <p:sp>
        <p:nvSpPr>
          <p:cNvPr id="14" name="Shape 9"/>
          <p:cNvSpPr/>
          <p:nvPr/>
        </p:nvSpPr>
        <p:spPr>
          <a:xfrm>
            <a:off x="742950" y="5222915"/>
            <a:ext cx="7658100" cy="2426613"/>
          </a:xfrm>
          <a:prstGeom prst="roundRect">
            <a:avLst>
              <a:gd name="adj" fmla="val 3674"/>
            </a:avLst>
          </a:prstGeom>
          <a:solidFill>
            <a:srgbClr val="CCE2FF"/>
          </a:solidFill>
          <a:ln w="7620">
            <a:solidFill>
              <a:srgbClr val="B2C8E5"/>
            </a:solidFill>
            <a:prstDash val="solid"/>
          </a:ln>
        </p:spPr>
        <p:txBody>
          <a:bodyPr/>
          <a:lstStyle/>
          <a:p>
            <a:endParaRPr lang="en-SE"/>
          </a:p>
        </p:txBody>
      </p:sp>
      <p:sp>
        <p:nvSpPr>
          <p:cNvPr id="15" name="Shape 10"/>
          <p:cNvSpPr/>
          <p:nvPr/>
        </p:nvSpPr>
        <p:spPr>
          <a:xfrm>
            <a:off x="962739" y="5442704"/>
            <a:ext cx="636746" cy="636746"/>
          </a:xfrm>
          <a:prstGeom prst="roundRect">
            <a:avLst>
              <a:gd name="adj" fmla="val 14359078"/>
            </a:avLst>
          </a:prstGeom>
          <a:solidFill>
            <a:srgbClr val="0052BA"/>
          </a:solidFill>
          <a:ln/>
        </p:spPr>
        <p:txBody>
          <a:bodyPr/>
          <a:lstStyle/>
          <a:p>
            <a:endParaRPr lang="en-SE"/>
          </a:p>
        </p:txBody>
      </p:sp>
      <p:pic>
        <p:nvPicPr>
          <p:cNvPr id="16" name="Image 3" descr="preencoded.png"/>
          <p:cNvPicPr>
            <a:picLocks noChangeAspect="1"/>
          </p:cNvPicPr>
          <p:nvPr/>
        </p:nvPicPr>
        <p:blipFill>
          <a:blip r:embed="rId6"/>
          <a:stretch>
            <a:fillRect/>
          </a:stretch>
        </p:blipFill>
        <p:spPr>
          <a:xfrm>
            <a:off x="1137880" y="5582007"/>
            <a:ext cx="286464" cy="358140"/>
          </a:xfrm>
          <a:prstGeom prst="rect">
            <a:avLst/>
          </a:prstGeom>
        </p:spPr>
      </p:pic>
      <p:sp>
        <p:nvSpPr>
          <p:cNvPr id="17" name="Text 11"/>
          <p:cNvSpPr/>
          <p:nvPr/>
        </p:nvSpPr>
        <p:spPr>
          <a:xfrm>
            <a:off x="962739" y="6291620"/>
            <a:ext cx="3223141" cy="331708"/>
          </a:xfrm>
          <a:prstGeom prst="rect">
            <a:avLst/>
          </a:prstGeom>
          <a:noFill/>
          <a:ln/>
        </p:spPr>
        <p:txBody>
          <a:bodyPr wrap="none" lIns="0" tIns="0" rIns="0" bIns="0" rtlCol="0" anchor="t"/>
          <a:lstStyle/>
          <a:p>
            <a:pPr marL="0" indent="0" algn="l">
              <a:lnSpc>
                <a:spcPts val="2600"/>
              </a:lnSpc>
              <a:buNone/>
            </a:pPr>
            <a:r>
              <a:rPr lang="en-US" sz="2050" dirty="0">
                <a:solidFill>
                  <a:srgbClr val="000000"/>
                </a:solidFill>
                <a:latin typeface="Nunito Sans Light" pitchFamily="34" charset="0"/>
                <a:ea typeface="Nunito Sans Light" pitchFamily="34" charset="-122"/>
                <a:cs typeface="Nunito Sans Light" pitchFamily="34" charset="-120"/>
              </a:rPr>
              <a:t>Improvement Opportunities</a:t>
            </a:r>
            <a:endParaRPr lang="en-US" sz="2050" dirty="0"/>
          </a:p>
        </p:txBody>
      </p:sp>
      <p:sp>
        <p:nvSpPr>
          <p:cNvPr id="18" name="Text 12"/>
          <p:cNvSpPr/>
          <p:nvPr/>
        </p:nvSpPr>
        <p:spPr>
          <a:xfrm>
            <a:off x="962739" y="6750606"/>
            <a:ext cx="7218521" cy="679133"/>
          </a:xfrm>
          <a:prstGeom prst="rect">
            <a:avLst/>
          </a:prstGeom>
          <a:noFill/>
          <a:ln/>
        </p:spPr>
        <p:txBody>
          <a:bodyPr wrap="square" lIns="0" tIns="0" rIns="0" bIns="0" rtlCol="0" anchor="t"/>
          <a:lstStyle/>
          <a:p>
            <a:pPr marL="0" indent="0" algn="l">
              <a:lnSpc>
                <a:spcPts val="2650"/>
              </a:lnSpc>
              <a:buNone/>
            </a:pPr>
            <a:r>
              <a:rPr lang="en-US" sz="1650" dirty="0">
                <a:solidFill>
                  <a:srgbClr val="000000"/>
                </a:solidFill>
                <a:latin typeface="Nunito Sans" pitchFamily="34" charset="0"/>
                <a:ea typeface="Nunito Sans" pitchFamily="34" charset="-122"/>
                <a:cs typeface="Nunito Sans" pitchFamily="34" charset="-120"/>
              </a:rPr>
              <a:t>Identifies bottlenecks, gaps, and optimization opportunities before investing in detailed analysis or implementation.</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778788"/>
            <a:ext cx="9833134" cy="708779"/>
          </a:xfrm>
          <a:prstGeom prst="rect">
            <a:avLst/>
          </a:prstGeom>
          <a:noFill/>
          <a:ln/>
        </p:spPr>
        <p:txBody>
          <a:bodyPr wrap="none" lIns="0" tIns="0" rIns="0" bIns="0" rtlCol="0" anchor="t"/>
          <a:lstStyle/>
          <a:p>
            <a:pPr marL="0" indent="0" algn="l">
              <a:lnSpc>
                <a:spcPts val="5550"/>
              </a:lnSpc>
              <a:buNone/>
            </a:pPr>
            <a:r>
              <a:rPr lang="en-US" sz="4450" dirty="0">
                <a:solidFill>
                  <a:srgbClr val="000000"/>
                </a:solidFill>
                <a:latin typeface="Nunito Sans Light" pitchFamily="34" charset="0"/>
                <a:ea typeface="Nunito Sans Light" pitchFamily="34" charset="-122"/>
                <a:cs typeface="Nunito Sans Light" pitchFamily="34" charset="-120"/>
              </a:rPr>
              <a:t>The Five SIPOC Components Explained</a:t>
            </a:r>
            <a:endParaRPr lang="en-US" sz="4450" dirty="0"/>
          </a:p>
        </p:txBody>
      </p:sp>
      <p:sp>
        <p:nvSpPr>
          <p:cNvPr id="3" name="Text 1"/>
          <p:cNvSpPr/>
          <p:nvPr/>
        </p:nvSpPr>
        <p:spPr>
          <a:xfrm>
            <a:off x="793790" y="1941195"/>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Nunito Sans Light" pitchFamily="34" charset="0"/>
                <a:ea typeface="Nunito Sans Light" pitchFamily="34" charset="-122"/>
                <a:cs typeface="Nunito Sans Light" pitchFamily="34" charset="-120"/>
              </a:rPr>
              <a:t>01</a:t>
            </a:r>
            <a:endParaRPr lang="en-US" sz="1750" dirty="0"/>
          </a:p>
        </p:txBody>
      </p:sp>
      <p:sp>
        <p:nvSpPr>
          <p:cNvPr id="4" name="Shape 2"/>
          <p:cNvSpPr/>
          <p:nvPr/>
        </p:nvSpPr>
        <p:spPr>
          <a:xfrm>
            <a:off x="793790" y="2296239"/>
            <a:ext cx="4196358" cy="30480"/>
          </a:xfrm>
          <a:prstGeom prst="rect">
            <a:avLst/>
          </a:prstGeom>
          <a:solidFill>
            <a:srgbClr val="0052BA"/>
          </a:solidFill>
          <a:ln/>
        </p:spPr>
        <p:txBody>
          <a:bodyPr/>
          <a:lstStyle/>
          <a:p>
            <a:endParaRPr lang="en-SE"/>
          </a:p>
        </p:txBody>
      </p:sp>
      <p:sp>
        <p:nvSpPr>
          <p:cNvPr id="5" name="Text 3"/>
          <p:cNvSpPr/>
          <p:nvPr/>
        </p:nvSpPr>
        <p:spPr>
          <a:xfrm>
            <a:off x="793790" y="247054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unito Sans Light" pitchFamily="34" charset="0"/>
                <a:ea typeface="Nunito Sans Light" pitchFamily="34" charset="-122"/>
                <a:cs typeface="Nunito Sans Light" pitchFamily="34" charset="-120"/>
              </a:rPr>
              <a:t>Suppliers</a:t>
            </a:r>
            <a:endParaRPr lang="en-US" sz="2200" dirty="0"/>
          </a:p>
        </p:txBody>
      </p:sp>
      <p:sp>
        <p:nvSpPr>
          <p:cNvPr id="6" name="Text 4"/>
          <p:cNvSpPr/>
          <p:nvPr/>
        </p:nvSpPr>
        <p:spPr>
          <a:xfrm>
            <a:off x="793790" y="2960965"/>
            <a:ext cx="4196358" cy="1814513"/>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The sources that provide inputs to your process. These can be people, teams, departments, external vendors, or automated systems that supply necessary resources.</a:t>
            </a:r>
            <a:endParaRPr lang="en-US" sz="1750" dirty="0"/>
          </a:p>
        </p:txBody>
      </p:sp>
      <p:sp>
        <p:nvSpPr>
          <p:cNvPr id="7" name="Text 5"/>
          <p:cNvSpPr/>
          <p:nvPr/>
        </p:nvSpPr>
        <p:spPr>
          <a:xfrm>
            <a:off x="5216962" y="1941195"/>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Nunito Sans Light" pitchFamily="34" charset="0"/>
                <a:ea typeface="Nunito Sans Light" pitchFamily="34" charset="-122"/>
                <a:cs typeface="Nunito Sans Light" pitchFamily="34" charset="-120"/>
              </a:rPr>
              <a:t>02</a:t>
            </a:r>
            <a:endParaRPr lang="en-US" sz="1750" dirty="0"/>
          </a:p>
        </p:txBody>
      </p:sp>
      <p:sp>
        <p:nvSpPr>
          <p:cNvPr id="8" name="Shape 6"/>
          <p:cNvSpPr/>
          <p:nvPr/>
        </p:nvSpPr>
        <p:spPr>
          <a:xfrm>
            <a:off x="5216962" y="2296239"/>
            <a:ext cx="4196358" cy="30480"/>
          </a:xfrm>
          <a:prstGeom prst="rect">
            <a:avLst/>
          </a:prstGeom>
          <a:solidFill>
            <a:srgbClr val="0052BA"/>
          </a:solidFill>
          <a:ln/>
        </p:spPr>
        <p:txBody>
          <a:bodyPr/>
          <a:lstStyle/>
          <a:p>
            <a:endParaRPr lang="en-SE"/>
          </a:p>
        </p:txBody>
      </p:sp>
      <p:sp>
        <p:nvSpPr>
          <p:cNvPr id="9" name="Text 7"/>
          <p:cNvSpPr/>
          <p:nvPr/>
        </p:nvSpPr>
        <p:spPr>
          <a:xfrm>
            <a:off x="5216962" y="247054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unito Sans Light" pitchFamily="34" charset="0"/>
                <a:ea typeface="Nunito Sans Light" pitchFamily="34" charset="-122"/>
                <a:cs typeface="Nunito Sans Light" pitchFamily="34" charset="-120"/>
              </a:rPr>
              <a:t>Inputs</a:t>
            </a:r>
            <a:endParaRPr lang="en-US" sz="2200" dirty="0"/>
          </a:p>
        </p:txBody>
      </p:sp>
      <p:sp>
        <p:nvSpPr>
          <p:cNvPr id="10" name="Text 8"/>
          <p:cNvSpPr/>
          <p:nvPr/>
        </p:nvSpPr>
        <p:spPr>
          <a:xfrm>
            <a:off x="5216962" y="2960965"/>
            <a:ext cx="4196358" cy="1814513"/>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The materials, data, information, or resources required for the process to function. Inputs are what suppliers provide and what the process consumes or transforms.</a:t>
            </a:r>
            <a:endParaRPr lang="en-US" sz="1750" dirty="0"/>
          </a:p>
        </p:txBody>
      </p:sp>
      <p:sp>
        <p:nvSpPr>
          <p:cNvPr id="11" name="Text 9"/>
          <p:cNvSpPr/>
          <p:nvPr/>
        </p:nvSpPr>
        <p:spPr>
          <a:xfrm>
            <a:off x="9640133" y="1941195"/>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Nunito Sans Light" pitchFamily="34" charset="0"/>
                <a:ea typeface="Nunito Sans Light" pitchFamily="34" charset="-122"/>
                <a:cs typeface="Nunito Sans Light" pitchFamily="34" charset="-120"/>
              </a:rPr>
              <a:t>03</a:t>
            </a:r>
            <a:endParaRPr lang="en-US" sz="1750" dirty="0"/>
          </a:p>
        </p:txBody>
      </p:sp>
      <p:sp>
        <p:nvSpPr>
          <p:cNvPr id="12" name="Shape 10"/>
          <p:cNvSpPr/>
          <p:nvPr/>
        </p:nvSpPr>
        <p:spPr>
          <a:xfrm>
            <a:off x="9640133" y="2296239"/>
            <a:ext cx="4196358" cy="30480"/>
          </a:xfrm>
          <a:prstGeom prst="rect">
            <a:avLst/>
          </a:prstGeom>
          <a:solidFill>
            <a:srgbClr val="0052BA"/>
          </a:solidFill>
          <a:ln/>
        </p:spPr>
        <p:txBody>
          <a:bodyPr/>
          <a:lstStyle/>
          <a:p>
            <a:endParaRPr lang="en-SE"/>
          </a:p>
        </p:txBody>
      </p:sp>
      <p:sp>
        <p:nvSpPr>
          <p:cNvPr id="13" name="Text 11"/>
          <p:cNvSpPr/>
          <p:nvPr/>
        </p:nvSpPr>
        <p:spPr>
          <a:xfrm>
            <a:off x="9640133" y="247054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unito Sans Light" pitchFamily="34" charset="0"/>
                <a:ea typeface="Nunito Sans Light" pitchFamily="34" charset="-122"/>
                <a:cs typeface="Nunito Sans Light" pitchFamily="34" charset="-120"/>
              </a:rPr>
              <a:t>Process</a:t>
            </a:r>
            <a:endParaRPr lang="en-US" sz="2200" dirty="0"/>
          </a:p>
        </p:txBody>
      </p:sp>
      <p:sp>
        <p:nvSpPr>
          <p:cNvPr id="14" name="Text 12"/>
          <p:cNvSpPr/>
          <p:nvPr/>
        </p:nvSpPr>
        <p:spPr>
          <a:xfrm>
            <a:off x="9640133" y="2960965"/>
            <a:ext cx="4196358"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The high-level steps that transform inputs into outputs. Typically described in 4-7 major stages rather than detailed sub-tasks, keeping the focus strategic.</a:t>
            </a:r>
            <a:endParaRPr lang="en-US" sz="1750" dirty="0"/>
          </a:p>
        </p:txBody>
      </p:sp>
      <p:sp>
        <p:nvSpPr>
          <p:cNvPr id="15" name="Text 13"/>
          <p:cNvSpPr/>
          <p:nvPr/>
        </p:nvSpPr>
        <p:spPr>
          <a:xfrm>
            <a:off x="793790" y="5172313"/>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Nunito Sans Light" pitchFamily="34" charset="0"/>
                <a:ea typeface="Nunito Sans Light" pitchFamily="34" charset="-122"/>
                <a:cs typeface="Nunito Sans Light" pitchFamily="34" charset="-120"/>
              </a:rPr>
              <a:t>04</a:t>
            </a:r>
            <a:endParaRPr lang="en-US" sz="1750" dirty="0"/>
          </a:p>
        </p:txBody>
      </p:sp>
      <p:sp>
        <p:nvSpPr>
          <p:cNvPr id="16" name="Shape 14"/>
          <p:cNvSpPr/>
          <p:nvPr/>
        </p:nvSpPr>
        <p:spPr>
          <a:xfrm>
            <a:off x="793790" y="5527357"/>
            <a:ext cx="6407944" cy="30480"/>
          </a:xfrm>
          <a:prstGeom prst="rect">
            <a:avLst/>
          </a:prstGeom>
          <a:solidFill>
            <a:srgbClr val="0052BA"/>
          </a:solidFill>
          <a:ln/>
        </p:spPr>
        <p:txBody>
          <a:bodyPr/>
          <a:lstStyle/>
          <a:p>
            <a:endParaRPr lang="en-SE"/>
          </a:p>
        </p:txBody>
      </p:sp>
      <p:sp>
        <p:nvSpPr>
          <p:cNvPr id="17" name="Text 15"/>
          <p:cNvSpPr/>
          <p:nvPr/>
        </p:nvSpPr>
        <p:spPr>
          <a:xfrm>
            <a:off x="793790" y="570166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unito Sans Light" pitchFamily="34" charset="0"/>
                <a:ea typeface="Nunito Sans Light" pitchFamily="34" charset="-122"/>
                <a:cs typeface="Nunito Sans Light" pitchFamily="34" charset="-120"/>
              </a:rPr>
              <a:t>Outputs</a:t>
            </a:r>
            <a:endParaRPr lang="en-US" sz="2200" dirty="0"/>
          </a:p>
        </p:txBody>
      </p:sp>
      <p:sp>
        <p:nvSpPr>
          <p:cNvPr id="18" name="Text 16"/>
          <p:cNvSpPr/>
          <p:nvPr/>
        </p:nvSpPr>
        <p:spPr>
          <a:xfrm>
            <a:off x="793790" y="6192083"/>
            <a:ext cx="6407944"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The products, services, information, or deliverables produced by the process. These are the tangible results that create value for the next stage or end user.</a:t>
            </a:r>
            <a:endParaRPr lang="en-US" sz="1750" dirty="0"/>
          </a:p>
        </p:txBody>
      </p:sp>
      <p:sp>
        <p:nvSpPr>
          <p:cNvPr id="19" name="Text 17"/>
          <p:cNvSpPr/>
          <p:nvPr/>
        </p:nvSpPr>
        <p:spPr>
          <a:xfrm>
            <a:off x="7428548" y="5172313"/>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Nunito Sans Light" pitchFamily="34" charset="0"/>
                <a:ea typeface="Nunito Sans Light" pitchFamily="34" charset="-122"/>
                <a:cs typeface="Nunito Sans Light" pitchFamily="34" charset="-120"/>
              </a:rPr>
              <a:t>05</a:t>
            </a:r>
            <a:endParaRPr lang="en-US" sz="1750" dirty="0"/>
          </a:p>
        </p:txBody>
      </p:sp>
      <p:sp>
        <p:nvSpPr>
          <p:cNvPr id="20" name="Shape 18"/>
          <p:cNvSpPr/>
          <p:nvPr/>
        </p:nvSpPr>
        <p:spPr>
          <a:xfrm>
            <a:off x="7428548" y="5527357"/>
            <a:ext cx="6407944" cy="30480"/>
          </a:xfrm>
          <a:prstGeom prst="rect">
            <a:avLst/>
          </a:prstGeom>
          <a:solidFill>
            <a:srgbClr val="0052BA"/>
          </a:solidFill>
          <a:ln/>
        </p:spPr>
        <p:txBody>
          <a:bodyPr/>
          <a:lstStyle/>
          <a:p>
            <a:endParaRPr lang="en-SE"/>
          </a:p>
        </p:txBody>
      </p:sp>
      <p:sp>
        <p:nvSpPr>
          <p:cNvPr id="21" name="Text 19"/>
          <p:cNvSpPr/>
          <p:nvPr/>
        </p:nvSpPr>
        <p:spPr>
          <a:xfrm>
            <a:off x="7428548" y="570166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unito Sans Light" pitchFamily="34" charset="0"/>
                <a:ea typeface="Nunito Sans Light" pitchFamily="34" charset="-122"/>
                <a:cs typeface="Nunito Sans Light" pitchFamily="34" charset="-120"/>
              </a:rPr>
              <a:t>Customers</a:t>
            </a:r>
            <a:endParaRPr lang="en-US" sz="2200" dirty="0"/>
          </a:p>
        </p:txBody>
      </p:sp>
      <p:sp>
        <p:nvSpPr>
          <p:cNvPr id="22" name="Text 20"/>
          <p:cNvSpPr/>
          <p:nvPr/>
        </p:nvSpPr>
        <p:spPr>
          <a:xfrm>
            <a:off x="7428548" y="6192083"/>
            <a:ext cx="6407944"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The recipients or users of the outputs. They can be internal stakeholders, external clients, or subsequent processes that depend on your deliverables.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09136" y="557213"/>
            <a:ext cx="8589645" cy="633174"/>
          </a:xfrm>
          <a:prstGeom prst="rect">
            <a:avLst/>
          </a:prstGeom>
          <a:noFill/>
          <a:ln/>
        </p:spPr>
        <p:txBody>
          <a:bodyPr wrap="none" lIns="0" tIns="0" rIns="0" bIns="0" rtlCol="0" anchor="t"/>
          <a:lstStyle/>
          <a:p>
            <a:pPr marL="0" indent="0" algn="l">
              <a:lnSpc>
                <a:spcPts val="4950"/>
              </a:lnSpc>
              <a:buNone/>
            </a:pPr>
            <a:r>
              <a:rPr lang="en-US" sz="3950" dirty="0">
                <a:solidFill>
                  <a:srgbClr val="000000"/>
                </a:solidFill>
                <a:latin typeface="Nunito Sans Light" pitchFamily="34" charset="0"/>
                <a:ea typeface="Nunito Sans Light" pitchFamily="34" charset="-122"/>
                <a:cs typeface="Nunito Sans Light" pitchFamily="34" charset="-120"/>
              </a:rPr>
              <a:t>SIPOC in Action: Coffee Shop Example</a:t>
            </a:r>
            <a:endParaRPr lang="en-US" sz="3950" dirty="0"/>
          </a:p>
        </p:txBody>
      </p:sp>
      <p:pic>
        <p:nvPicPr>
          <p:cNvPr id="3" name="Image 0" descr="preencoded.png"/>
          <p:cNvPicPr>
            <a:picLocks noChangeAspect="1"/>
          </p:cNvPicPr>
          <p:nvPr/>
        </p:nvPicPr>
        <p:blipFill>
          <a:blip r:embed="rId3"/>
          <a:stretch>
            <a:fillRect/>
          </a:stretch>
        </p:blipFill>
        <p:spPr>
          <a:xfrm>
            <a:off x="709136" y="1595557"/>
            <a:ext cx="1013103" cy="1215747"/>
          </a:xfrm>
          <a:prstGeom prst="rect">
            <a:avLst/>
          </a:prstGeom>
        </p:spPr>
      </p:pic>
      <p:sp>
        <p:nvSpPr>
          <p:cNvPr id="4" name="Text 1"/>
          <p:cNvSpPr/>
          <p:nvPr/>
        </p:nvSpPr>
        <p:spPr>
          <a:xfrm>
            <a:off x="1924764" y="1798082"/>
            <a:ext cx="2532817" cy="316468"/>
          </a:xfrm>
          <a:prstGeom prst="rect">
            <a:avLst/>
          </a:prstGeom>
          <a:noFill/>
          <a:ln/>
        </p:spPr>
        <p:txBody>
          <a:bodyPr wrap="none" lIns="0" tIns="0" rIns="0" bIns="0" rtlCol="0" anchor="t"/>
          <a:lstStyle/>
          <a:p>
            <a:pPr marL="0" indent="0" algn="l">
              <a:lnSpc>
                <a:spcPts val="2450"/>
              </a:lnSpc>
              <a:buNone/>
            </a:pPr>
            <a:r>
              <a:rPr lang="en-US" sz="1950" dirty="0">
                <a:solidFill>
                  <a:srgbClr val="000000"/>
                </a:solidFill>
                <a:latin typeface="Nunito Sans Light" pitchFamily="34" charset="0"/>
                <a:ea typeface="Nunito Sans Light" pitchFamily="34" charset="-122"/>
                <a:cs typeface="Nunito Sans Light" pitchFamily="34" charset="-120"/>
              </a:rPr>
              <a:t>Suppliers</a:t>
            </a:r>
            <a:endParaRPr lang="en-US" sz="1950" dirty="0"/>
          </a:p>
        </p:txBody>
      </p:sp>
      <p:sp>
        <p:nvSpPr>
          <p:cNvPr id="5" name="Text 2"/>
          <p:cNvSpPr/>
          <p:nvPr/>
        </p:nvSpPr>
        <p:spPr>
          <a:xfrm>
            <a:off x="1924764" y="2236113"/>
            <a:ext cx="11996499" cy="324207"/>
          </a:xfrm>
          <a:prstGeom prst="rect">
            <a:avLst/>
          </a:prstGeom>
          <a:noFill/>
          <a:ln/>
        </p:spPr>
        <p:txBody>
          <a:bodyPr wrap="none" lIns="0" tIns="0" rIns="0" bIns="0" rtlCol="0" anchor="t"/>
          <a:lstStyle/>
          <a:p>
            <a:pPr marL="0" indent="0" algn="l">
              <a:lnSpc>
                <a:spcPts val="2550"/>
              </a:lnSpc>
              <a:buNone/>
            </a:pPr>
            <a:r>
              <a:rPr lang="en-US" sz="1550" dirty="0">
                <a:solidFill>
                  <a:srgbClr val="000000"/>
                </a:solidFill>
                <a:latin typeface="Nunito Sans" pitchFamily="34" charset="0"/>
                <a:ea typeface="Nunito Sans" pitchFamily="34" charset="-122"/>
                <a:cs typeface="Nunito Sans" pitchFamily="34" charset="-120"/>
              </a:rPr>
              <a:t>Coffee bean growers, roasters, equipment manufacturers, dairy suppliers</a:t>
            </a:r>
            <a:endParaRPr lang="en-US" sz="1550" dirty="0"/>
          </a:p>
        </p:txBody>
      </p:sp>
      <p:pic>
        <p:nvPicPr>
          <p:cNvPr id="6" name="Image 1" descr="preencoded.png"/>
          <p:cNvPicPr>
            <a:picLocks noChangeAspect="1"/>
          </p:cNvPicPr>
          <p:nvPr/>
        </p:nvPicPr>
        <p:blipFill>
          <a:blip r:embed="rId4"/>
          <a:stretch>
            <a:fillRect/>
          </a:stretch>
        </p:blipFill>
        <p:spPr>
          <a:xfrm>
            <a:off x="709136" y="2811304"/>
            <a:ext cx="1013103" cy="1215747"/>
          </a:xfrm>
          <a:prstGeom prst="rect">
            <a:avLst/>
          </a:prstGeom>
        </p:spPr>
      </p:pic>
      <p:sp>
        <p:nvSpPr>
          <p:cNvPr id="7" name="Text 3"/>
          <p:cNvSpPr/>
          <p:nvPr/>
        </p:nvSpPr>
        <p:spPr>
          <a:xfrm>
            <a:off x="1924764" y="3013829"/>
            <a:ext cx="2532817" cy="316468"/>
          </a:xfrm>
          <a:prstGeom prst="rect">
            <a:avLst/>
          </a:prstGeom>
          <a:noFill/>
          <a:ln/>
        </p:spPr>
        <p:txBody>
          <a:bodyPr wrap="none" lIns="0" tIns="0" rIns="0" bIns="0" rtlCol="0" anchor="t"/>
          <a:lstStyle/>
          <a:p>
            <a:pPr marL="0" indent="0" algn="l">
              <a:lnSpc>
                <a:spcPts val="2450"/>
              </a:lnSpc>
              <a:buNone/>
            </a:pPr>
            <a:r>
              <a:rPr lang="en-US" sz="1950" dirty="0">
                <a:solidFill>
                  <a:srgbClr val="000000"/>
                </a:solidFill>
                <a:latin typeface="Nunito Sans Light" pitchFamily="34" charset="0"/>
                <a:ea typeface="Nunito Sans Light" pitchFamily="34" charset="-122"/>
                <a:cs typeface="Nunito Sans Light" pitchFamily="34" charset="-120"/>
              </a:rPr>
              <a:t>Inputs</a:t>
            </a:r>
            <a:endParaRPr lang="en-US" sz="1950" dirty="0"/>
          </a:p>
        </p:txBody>
      </p:sp>
      <p:sp>
        <p:nvSpPr>
          <p:cNvPr id="8" name="Text 4"/>
          <p:cNvSpPr/>
          <p:nvPr/>
        </p:nvSpPr>
        <p:spPr>
          <a:xfrm>
            <a:off x="1924764" y="3451860"/>
            <a:ext cx="11996499" cy="324207"/>
          </a:xfrm>
          <a:prstGeom prst="rect">
            <a:avLst/>
          </a:prstGeom>
          <a:noFill/>
          <a:ln/>
        </p:spPr>
        <p:txBody>
          <a:bodyPr wrap="none" lIns="0" tIns="0" rIns="0" bIns="0" rtlCol="0" anchor="t"/>
          <a:lstStyle/>
          <a:p>
            <a:pPr marL="0" indent="0" algn="l">
              <a:lnSpc>
                <a:spcPts val="2550"/>
              </a:lnSpc>
              <a:buNone/>
            </a:pPr>
            <a:r>
              <a:rPr lang="en-US" sz="1550" dirty="0">
                <a:solidFill>
                  <a:srgbClr val="000000"/>
                </a:solidFill>
                <a:latin typeface="Nunito Sans" pitchFamily="34" charset="0"/>
                <a:ea typeface="Nunito Sans" pitchFamily="34" charset="-122"/>
                <a:cs typeface="Nunito Sans" pitchFamily="34" charset="-120"/>
              </a:rPr>
              <a:t>Coffee beans, water, milk, syrups, cups, espresso machines, grinders</a:t>
            </a:r>
            <a:endParaRPr lang="en-US" sz="1550" dirty="0"/>
          </a:p>
        </p:txBody>
      </p:sp>
      <p:pic>
        <p:nvPicPr>
          <p:cNvPr id="9" name="Image 2" descr="preencoded.png"/>
          <p:cNvPicPr>
            <a:picLocks noChangeAspect="1"/>
          </p:cNvPicPr>
          <p:nvPr/>
        </p:nvPicPr>
        <p:blipFill>
          <a:blip r:embed="rId5"/>
          <a:stretch>
            <a:fillRect/>
          </a:stretch>
        </p:blipFill>
        <p:spPr>
          <a:xfrm>
            <a:off x="709136" y="4027051"/>
            <a:ext cx="1013103" cy="1215747"/>
          </a:xfrm>
          <a:prstGeom prst="rect">
            <a:avLst/>
          </a:prstGeom>
        </p:spPr>
      </p:pic>
      <p:sp>
        <p:nvSpPr>
          <p:cNvPr id="10" name="Text 5"/>
          <p:cNvSpPr/>
          <p:nvPr/>
        </p:nvSpPr>
        <p:spPr>
          <a:xfrm>
            <a:off x="1924764" y="4229576"/>
            <a:ext cx="2532817" cy="316468"/>
          </a:xfrm>
          <a:prstGeom prst="rect">
            <a:avLst/>
          </a:prstGeom>
          <a:noFill/>
          <a:ln/>
        </p:spPr>
        <p:txBody>
          <a:bodyPr wrap="none" lIns="0" tIns="0" rIns="0" bIns="0" rtlCol="0" anchor="t"/>
          <a:lstStyle/>
          <a:p>
            <a:pPr marL="0" indent="0" algn="l">
              <a:lnSpc>
                <a:spcPts val="2450"/>
              </a:lnSpc>
              <a:buNone/>
            </a:pPr>
            <a:r>
              <a:rPr lang="en-US" sz="1950" dirty="0">
                <a:solidFill>
                  <a:srgbClr val="000000"/>
                </a:solidFill>
                <a:latin typeface="Nunito Sans Light" pitchFamily="34" charset="0"/>
                <a:ea typeface="Nunito Sans Light" pitchFamily="34" charset="-122"/>
                <a:cs typeface="Nunito Sans Light" pitchFamily="34" charset="-120"/>
              </a:rPr>
              <a:t>Process</a:t>
            </a:r>
            <a:endParaRPr lang="en-US" sz="1950" dirty="0"/>
          </a:p>
        </p:txBody>
      </p:sp>
      <p:sp>
        <p:nvSpPr>
          <p:cNvPr id="11" name="Text 6"/>
          <p:cNvSpPr/>
          <p:nvPr/>
        </p:nvSpPr>
        <p:spPr>
          <a:xfrm>
            <a:off x="1924764" y="4667607"/>
            <a:ext cx="11996499" cy="324207"/>
          </a:xfrm>
          <a:prstGeom prst="rect">
            <a:avLst/>
          </a:prstGeom>
          <a:noFill/>
          <a:ln/>
        </p:spPr>
        <p:txBody>
          <a:bodyPr wrap="none" lIns="0" tIns="0" rIns="0" bIns="0" rtlCol="0" anchor="t"/>
          <a:lstStyle/>
          <a:p>
            <a:pPr marL="0" indent="0" algn="l">
              <a:lnSpc>
                <a:spcPts val="2550"/>
              </a:lnSpc>
              <a:buNone/>
            </a:pPr>
            <a:r>
              <a:rPr lang="en-US" sz="1550" dirty="0">
                <a:solidFill>
                  <a:srgbClr val="000000"/>
                </a:solidFill>
                <a:latin typeface="Nunito Sans" pitchFamily="34" charset="0"/>
                <a:ea typeface="Nunito Sans" pitchFamily="34" charset="-122"/>
                <a:cs typeface="Nunito Sans" pitchFamily="34" charset="-120"/>
              </a:rPr>
              <a:t>Grind beans → Brew espresso → Steam milk → Assemble drink → Serve customer</a:t>
            </a:r>
            <a:endParaRPr lang="en-US" sz="1550" dirty="0"/>
          </a:p>
        </p:txBody>
      </p:sp>
      <p:pic>
        <p:nvPicPr>
          <p:cNvPr id="12" name="Image 3" descr="preencoded.png"/>
          <p:cNvPicPr>
            <a:picLocks noChangeAspect="1"/>
          </p:cNvPicPr>
          <p:nvPr/>
        </p:nvPicPr>
        <p:blipFill>
          <a:blip r:embed="rId6"/>
          <a:stretch>
            <a:fillRect/>
          </a:stretch>
        </p:blipFill>
        <p:spPr>
          <a:xfrm>
            <a:off x="709136" y="5242798"/>
            <a:ext cx="1013103" cy="1215747"/>
          </a:xfrm>
          <a:prstGeom prst="rect">
            <a:avLst/>
          </a:prstGeom>
        </p:spPr>
      </p:pic>
      <p:sp>
        <p:nvSpPr>
          <p:cNvPr id="13" name="Text 7"/>
          <p:cNvSpPr/>
          <p:nvPr/>
        </p:nvSpPr>
        <p:spPr>
          <a:xfrm>
            <a:off x="1924764" y="5445323"/>
            <a:ext cx="2532817" cy="316468"/>
          </a:xfrm>
          <a:prstGeom prst="rect">
            <a:avLst/>
          </a:prstGeom>
          <a:noFill/>
          <a:ln/>
        </p:spPr>
        <p:txBody>
          <a:bodyPr wrap="none" lIns="0" tIns="0" rIns="0" bIns="0" rtlCol="0" anchor="t"/>
          <a:lstStyle/>
          <a:p>
            <a:pPr marL="0" indent="0" algn="l">
              <a:lnSpc>
                <a:spcPts val="2450"/>
              </a:lnSpc>
              <a:buNone/>
            </a:pPr>
            <a:r>
              <a:rPr lang="en-US" sz="1950" dirty="0">
                <a:solidFill>
                  <a:srgbClr val="000000"/>
                </a:solidFill>
                <a:latin typeface="Nunito Sans Light" pitchFamily="34" charset="0"/>
                <a:ea typeface="Nunito Sans Light" pitchFamily="34" charset="-122"/>
                <a:cs typeface="Nunito Sans Light" pitchFamily="34" charset="-120"/>
              </a:rPr>
              <a:t>Outputs</a:t>
            </a:r>
            <a:endParaRPr lang="en-US" sz="1950" dirty="0"/>
          </a:p>
        </p:txBody>
      </p:sp>
      <p:sp>
        <p:nvSpPr>
          <p:cNvPr id="14" name="Text 8"/>
          <p:cNvSpPr/>
          <p:nvPr/>
        </p:nvSpPr>
        <p:spPr>
          <a:xfrm>
            <a:off x="1924764" y="5883354"/>
            <a:ext cx="11996499" cy="324207"/>
          </a:xfrm>
          <a:prstGeom prst="rect">
            <a:avLst/>
          </a:prstGeom>
          <a:noFill/>
          <a:ln/>
        </p:spPr>
        <p:txBody>
          <a:bodyPr wrap="none" lIns="0" tIns="0" rIns="0" bIns="0" rtlCol="0" anchor="t"/>
          <a:lstStyle/>
          <a:p>
            <a:pPr marL="0" indent="0" algn="l">
              <a:lnSpc>
                <a:spcPts val="2550"/>
              </a:lnSpc>
              <a:buNone/>
            </a:pPr>
            <a:r>
              <a:rPr lang="en-US" sz="1550" dirty="0">
                <a:solidFill>
                  <a:srgbClr val="000000"/>
                </a:solidFill>
                <a:latin typeface="Nunito Sans" pitchFamily="34" charset="0"/>
                <a:ea typeface="Nunito Sans" pitchFamily="34" charset="-122"/>
                <a:cs typeface="Nunito Sans" pitchFamily="34" charset="-120"/>
              </a:rPr>
              <a:t>Coffee drinks, pastries, receipts, customer experience</a:t>
            </a:r>
            <a:endParaRPr lang="en-US" sz="1550" dirty="0"/>
          </a:p>
        </p:txBody>
      </p:sp>
      <p:pic>
        <p:nvPicPr>
          <p:cNvPr id="15" name="Image 4" descr="preencoded.png"/>
          <p:cNvPicPr>
            <a:picLocks noChangeAspect="1"/>
          </p:cNvPicPr>
          <p:nvPr/>
        </p:nvPicPr>
        <p:blipFill>
          <a:blip r:embed="rId7"/>
          <a:stretch>
            <a:fillRect/>
          </a:stretch>
        </p:blipFill>
        <p:spPr>
          <a:xfrm>
            <a:off x="709136" y="6458545"/>
            <a:ext cx="1013103" cy="1215747"/>
          </a:xfrm>
          <a:prstGeom prst="rect">
            <a:avLst/>
          </a:prstGeom>
        </p:spPr>
      </p:pic>
      <p:sp>
        <p:nvSpPr>
          <p:cNvPr id="16" name="Text 9"/>
          <p:cNvSpPr/>
          <p:nvPr/>
        </p:nvSpPr>
        <p:spPr>
          <a:xfrm>
            <a:off x="1924764" y="6661071"/>
            <a:ext cx="2532817" cy="316468"/>
          </a:xfrm>
          <a:prstGeom prst="rect">
            <a:avLst/>
          </a:prstGeom>
          <a:noFill/>
          <a:ln/>
        </p:spPr>
        <p:txBody>
          <a:bodyPr wrap="none" lIns="0" tIns="0" rIns="0" bIns="0" rtlCol="0" anchor="t"/>
          <a:lstStyle/>
          <a:p>
            <a:pPr marL="0" indent="0" algn="l">
              <a:lnSpc>
                <a:spcPts val="2450"/>
              </a:lnSpc>
              <a:buNone/>
            </a:pPr>
            <a:r>
              <a:rPr lang="en-US" sz="1950" dirty="0">
                <a:solidFill>
                  <a:srgbClr val="000000"/>
                </a:solidFill>
                <a:latin typeface="Nunito Sans Light" pitchFamily="34" charset="0"/>
                <a:ea typeface="Nunito Sans Light" pitchFamily="34" charset="-122"/>
                <a:cs typeface="Nunito Sans Light" pitchFamily="34" charset="-120"/>
              </a:rPr>
              <a:t>Customers</a:t>
            </a:r>
            <a:endParaRPr lang="en-US" sz="1950" dirty="0"/>
          </a:p>
        </p:txBody>
      </p:sp>
      <p:sp>
        <p:nvSpPr>
          <p:cNvPr id="17" name="Text 10"/>
          <p:cNvSpPr/>
          <p:nvPr/>
        </p:nvSpPr>
        <p:spPr>
          <a:xfrm>
            <a:off x="1924764" y="7099102"/>
            <a:ext cx="11996499" cy="324207"/>
          </a:xfrm>
          <a:prstGeom prst="rect">
            <a:avLst/>
          </a:prstGeom>
          <a:noFill/>
          <a:ln/>
        </p:spPr>
        <p:txBody>
          <a:bodyPr wrap="none" lIns="0" tIns="0" rIns="0" bIns="0" rtlCol="0" anchor="t"/>
          <a:lstStyle/>
          <a:p>
            <a:pPr marL="0" indent="0" algn="l">
              <a:lnSpc>
                <a:spcPts val="2550"/>
              </a:lnSpc>
              <a:buNone/>
            </a:pPr>
            <a:r>
              <a:rPr lang="en-US" sz="1550" dirty="0">
                <a:solidFill>
                  <a:srgbClr val="000000"/>
                </a:solidFill>
                <a:latin typeface="Nunito Sans" pitchFamily="34" charset="0"/>
                <a:ea typeface="Nunito Sans" pitchFamily="34" charset="-122"/>
                <a:cs typeface="Nunito Sans" pitchFamily="34" charset="-120"/>
              </a:rPr>
              <a:t>Walk-in customers, office workers, students seeking breakfast and caffeine</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146691"/>
            <a:ext cx="10773132" cy="708779"/>
          </a:xfrm>
          <a:prstGeom prst="rect">
            <a:avLst/>
          </a:prstGeom>
          <a:noFill/>
          <a:ln/>
        </p:spPr>
        <p:txBody>
          <a:bodyPr wrap="none" lIns="0" tIns="0" rIns="0" bIns="0" rtlCol="0" anchor="t"/>
          <a:lstStyle/>
          <a:p>
            <a:pPr marL="0" indent="0" algn="l">
              <a:lnSpc>
                <a:spcPts val="5550"/>
              </a:lnSpc>
              <a:buNone/>
            </a:pPr>
            <a:r>
              <a:rPr lang="en-US" sz="4450" dirty="0">
                <a:solidFill>
                  <a:srgbClr val="000000"/>
                </a:solidFill>
                <a:latin typeface="Nunito Sans Light" pitchFamily="34" charset="0"/>
                <a:ea typeface="Nunito Sans Light" pitchFamily="34" charset="-122"/>
                <a:cs typeface="Nunito Sans Light" pitchFamily="34" charset="-120"/>
              </a:rPr>
              <a:t>SIPOC and Six Sigma DMAIC Methodology</a:t>
            </a:r>
            <a:endParaRPr lang="en-US" sz="4450" dirty="0"/>
          </a:p>
        </p:txBody>
      </p:sp>
      <p:pic>
        <p:nvPicPr>
          <p:cNvPr id="3" name="Image 0" descr="preencoded.png"/>
          <p:cNvPicPr>
            <a:picLocks noChangeAspect="1"/>
          </p:cNvPicPr>
          <p:nvPr/>
        </p:nvPicPr>
        <p:blipFill>
          <a:blip r:embed="rId3"/>
          <a:stretch>
            <a:fillRect/>
          </a:stretch>
        </p:blipFill>
        <p:spPr>
          <a:xfrm>
            <a:off x="1591747" y="3578781"/>
            <a:ext cx="3288983" cy="3288983"/>
          </a:xfrm>
          <a:prstGeom prst="rect">
            <a:avLst/>
          </a:prstGeom>
        </p:spPr>
      </p:pic>
      <p:sp>
        <p:nvSpPr>
          <p:cNvPr id="4" name="Text 1"/>
          <p:cNvSpPr/>
          <p:nvPr/>
        </p:nvSpPr>
        <p:spPr>
          <a:xfrm>
            <a:off x="6239828" y="2399705"/>
            <a:ext cx="7604284"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SIPOC is a cornerstone tool in the </a:t>
            </a:r>
            <a:r>
              <a:rPr lang="en-US" sz="1750" b="1" dirty="0">
                <a:solidFill>
                  <a:srgbClr val="01B2ED"/>
                </a:solidFill>
                <a:latin typeface="Nunito Sans" pitchFamily="34" charset="0"/>
                <a:ea typeface="Nunito Sans" pitchFamily="34" charset="-122"/>
                <a:cs typeface="Nunito Sans" pitchFamily="34" charset="-120"/>
              </a:rPr>
              <a:t>Define</a:t>
            </a:r>
            <a:r>
              <a:rPr lang="en-US" sz="1750" dirty="0">
                <a:solidFill>
                  <a:srgbClr val="000000"/>
                </a:solidFill>
                <a:latin typeface="Nunito Sans" pitchFamily="34" charset="0"/>
                <a:ea typeface="Nunito Sans" pitchFamily="34" charset="-122"/>
                <a:cs typeface="Nunito Sans" pitchFamily="34" charset="-120"/>
              </a:rPr>
              <a:t> phase of the DMAIC (Define, Measure, Analyze, Improve, Control) methodology used in Six Sigma projects.</a:t>
            </a:r>
            <a:endParaRPr lang="en-US" sz="1750" dirty="0"/>
          </a:p>
        </p:txBody>
      </p:sp>
      <p:sp>
        <p:nvSpPr>
          <p:cNvPr id="5" name="Text 2"/>
          <p:cNvSpPr/>
          <p:nvPr/>
        </p:nvSpPr>
        <p:spPr>
          <a:xfrm>
            <a:off x="6239828" y="3692485"/>
            <a:ext cx="7604284"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During the Define phase, SIPOC diagrams help teams:</a:t>
            </a:r>
            <a:endParaRPr lang="en-US" sz="1750" dirty="0"/>
          </a:p>
        </p:txBody>
      </p:sp>
      <p:sp>
        <p:nvSpPr>
          <p:cNvPr id="6" name="Text 3"/>
          <p:cNvSpPr/>
          <p:nvPr/>
        </p:nvSpPr>
        <p:spPr>
          <a:xfrm>
            <a:off x="6239828" y="4259461"/>
            <a:ext cx="760428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Nunito Sans" pitchFamily="34" charset="0"/>
                <a:ea typeface="Nunito Sans" pitchFamily="34" charset="-122"/>
                <a:cs typeface="Nunito Sans" pitchFamily="34" charset="-120"/>
              </a:rPr>
              <a:t>Clarify project scope and boundaries</a:t>
            </a:r>
            <a:endParaRPr lang="en-US" sz="1750" dirty="0"/>
          </a:p>
        </p:txBody>
      </p:sp>
      <p:sp>
        <p:nvSpPr>
          <p:cNvPr id="7" name="Text 4"/>
          <p:cNvSpPr/>
          <p:nvPr/>
        </p:nvSpPr>
        <p:spPr>
          <a:xfrm>
            <a:off x="6239828" y="4701659"/>
            <a:ext cx="760428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Nunito Sans" pitchFamily="34" charset="0"/>
                <a:ea typeface="Nunito Sans" pitchFamily="34" charset="-122"/>
                <a:cs typeface="Nunito Sans" pitchFamily="34" charset="-120"/>
              </a:rPr>
              <a:t>Identify customer requirements and expectations</a:t>
            </a:r>
            <a:endParaRPr lang="en-US" sz="1750" dirty="0"/>
          </a:p>
        </p:txBody>
      </p:sp>
      <p:sp>
        <p:nvSpPr>
          <p:cNvPr id="8" name="Text 5"/>
          <p:cNvSpPr/>
          <p:nvPr/>
        </p:nvSpPr>
        <p:spPr>
          <a:xfrm>
            <a:off x="6239828" y="5143857"/>
            <a:ext cx="760428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Nunito Sans" pitchFamily="34" charset="0"/>
                <a:ea typeface="Nunito Sans" pitchFamily="34" charset="-122"/>
                <a:cs typeface="Nunito Sans" pitchFamily="34" charset="-120"/>
              </a:rPr>
              <a:t>Establish baseline understanding of current state</a:t>
            </a:r>
            <a:endParaRPr lang="en-US" sz="1750" dirty="0"/>
          </a:p>
        </p:txBody>
      </p:sp>
      <p:sp>
        <p:nvSpPr>
          <p:cNvPr id="9" name="Text 6"/>
          <p:cNvSpPr/>
          <p:nvPr/>
        </p:nvSpPr>
        <p:spPr>
          <a:xfrm>
            <a:off x="6239828" y="5586055"/>
            <a:ext cx="760428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Nunito Sans" pitchFamily="34" charset="0"/>
                <a:ea typeface="Nunito Sans" pitchFamily="34" charset="-122"/>
                <a:cs typeface="Nunito Sans" pitchFamily="34" charset="-120"/>
              </a:rPr>
              <a:t>Set the foundation for subsequent measurement and analysis phases</a:t>
            </a:r>
            <a:endParaRPr lang="en-US" sz="1750" dirty="0"/>
          </a:p>
        </p:txBody>
      </p:sp>
      <p:sp>
        <p:nvSpPr>
          <p:cNvPr id="10" name="Text 7"/>
          <p:cNvSpPr/>
          <p:nvPr/>
        </p:nvSpPr>
        <p:spPr>
          <a:xfrm>
            <a:off x="6239828" y="6153031"/>
            <a:ext cx="7604284"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Without a solid SIPOC, improvement initiatives often lack focus and fail to address root causes effectively.</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5175" y="619244"/>
            <a:ext cx="6006108" cy="606147"/>
          </a:xfrm>
          <a:prstGeom prst="rect">
            <a:avLst/>
          </a:prstGeom>
          <a:noFill/>
          <a:ln/>
        </p:spPr>
        <p:txBody>
          <a:bodyPr wrap="none" lIns="0" tIns="0" rIns="0" bIns="0" rtlCol="0" anchor="t"/>
          <a:lstStyle/>
          <a:p>
            <a:pPr marL="0" indent="0" algn="l">
              <a:lnSpc>
                <a:spcPts val="4750"/>
              </a:lnSpc>
              <a:buNone/>
            </a:pPr>
            <a:r>
              <a:rPr lang="en-US" sz="3800" dirty="0">
                <a:solidFill>
                  <a:srgbClr val="000000"/>
                </a:solidFill>
                <a:latin typeface="Nunito Sans Light" pitchFamily="34" charset="0"/>
                <a:ea typeface="Nunito Sans Light" pitchFamily="34" charset="-122"/>
                <a:cs typeface="Nunito Sans Light" pitchFamily="34" charset="-120"/>
              </a:rPr>
              <a:t>Benefits of SIPOC Diagrams</a:t>
            </a:r>
            <a:endParaRPr lang="en-US" sz="3800" dirty="0"/>
          </a:p>
        </p:txBody>
      </p:sp>
      <p:pic>
        <p:nvPicPr>
          <p:cNvPr id="4" name="Image 1" descr="preencoded.png"/>
          <p:cNvPicPr>
            <a:picLocks noChangeAspect="1"/>
          </p:cNvPicPr>
          <p:nvPr/>
        </p:nvPicPr>
        <p:blipFill>
          <a:blip r:embed="rId4"/>
          <a:stretch>
            <a:fillRect/>
          </a:stretch>
        </p:blipFill>
        <p:spPr>
          <a:xfrm>
            <a:off x="6165175" y="1516261"/>
            <a:ext cx="484823" cy="484823"/>
          </a:xfrm>
          <a:prstGeom prst="rect">
            <a:avLst/>
          </a:prstGeom>
        </p:spPr>
      </p:pic>
      <p:sp>
        <p:nvSpPr>
          <p:cNvPr id="5" name="Text 1"/>
          <p:cNvSpPr/>
          <p:nvPr/>
        </p:nvSpPr>
        <p:spPr>
          <a:xfrm>
            <a:off x="6892409" y="1631394"/>
            <a:ext cx="2769751" cy="303014"/>
          </a:xfrm>
          <a:prstGeom prst="rect">
            <a:avLst/>
          </a:prstGeom>
          <a:noFill/>
          <a:ln/>
        </p:spPr>
        <p:txBody>
          <a:bodyPr wrap="none" lIns="0" tIns="0" rIns="0" bIns="0" rtlCol="0" anchor="t"/>
          <a:lstStyle/>
          <a:p>
            <a:pPr marL="0" indent="0" algn="l">
              <a:lnSpc>
                <a:spcPts val="2350"/>
              </a:lnSpc>
              <a:buNone/>
            </a:pPr>
            <a:r>
              <a:rPr lang="en-US" sz="1900" dirty="0">
                <a:solidFill>
                  <a:srgbClr val="000000"/>
                </a:solidFill>
                <a:latin typeface="Nunito Sans Light" pitchFamily="34" charset="0"/>
                <a:ea typeface="Nunito Sans Light" pitchFamily="34" charset="-122"/>
                <a:cs typeface="Nunito Sans Light" pitchFamily="34" charset="-120"/>
              </a:rPr>
              <a:t>Enhanced Communication</a:t>
            </a:r>
            <a:endParaRPr lang="en-US" sz="1900" dirty="0"/>
          </a:p>
        </p:txBody>
      </p:sp>
      <p:sp>
        <p:nvSpPr>
          <p:cNvPr id="6" name="Text 2"/>
          <p:cNvSpPr/>
          <p:nvPr/>
        </p:nvSpPr>
        <p:spPr>
          <a:xfrm>
            <a:off x="6892409" y="2050733"/>
            <a:ext cx="7059216" cy="930831"/>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Nunito Sans" pitchFamily="34" charset="0"/>
                <a:ea typeface="Nunito Sans" pitchFamily="34" charset="-122"/>
                <a:cs typeface="Nunito Sans" pitchFamily="34" charset="-120"/>
              </a:rPr>
              <a:t>Creates a simple visual map that bridges communication gaps between technical and non-technical stakeholders, ensuring everyone speaks the same process language.</a:t>
            </a:r>
            <a:endParaRPr lang="en-US" sz="1500" dirty="0"/>
          </a:p>
        </p:txBody>
      </p:sp>
      <p:pic>
        <p:nvPicPr>
          <p:cNvPr id="7" name="Image 2" descr="preencoded.png"/>
          <p:cNvPicPr>
            <a:picLocks noChangeAspect="1"/>
          </p:cNvPicPr>
          <p:nvPr/>
        </p:nvPicPr>
        <p:blipFill>
          <a:blip r:embed="rId5"/>
          <a:stretch>
            <a:fillRect/>
          </a:stretch>
        </p:blipFill>
        <p:spPr>
          <a:xfrm>
            <a:off x="6165175" y="3369469"/>
            <a:ext cx="484823" cy="484823"/>
          </a:xfrm>
          <a:prstGeom prst="rect">
            <a:avLst/>
          </a:prstGeom>
        </p:spPr>
      </p:pic>
      <p:sp>
        <p:nvSpPr>
          <p:cNvPr id="8" name="Text 3"/>
          <p:cNvSpPr/>
          <p:nvPr/>
        </p:nvSpPr>
        <p:spPr>
          <a:xfrm>
            <a:off x="6892409" y="3484602"/>
            <a:ext cx="2424351" cy="303014"/>
          </a:xfrm>
          <a:prstGeom prst="rect">
            <a:avLst/>
          </a:prstGeom>
          <a:noFill/>
          <a:ln/>
        </p:spPr>
        <p:txBody>
          <a:bodyPr wrap="none" lIns="0" tIns="0" rIns="0" bIns="0" rtlCol="0" anchor="t"/>
          <a:lstStyle/>
          <a:p>
            <a:pPr marL="0" indent="0" algn="l">
              <a:lnSpc>
                <a:spcPts val="2350"/>
              </a:lnSpc>
              <a:buNone/>
            </a:pPr>
            <a:r>
              <a:rPr lang="en-US" sz="1900" dirty="0">
                <a:solidFill>
                  <a:srgbClr val="000000"/>
                </a:solidFill>
                <a:latin typeface="Nunito Sans Light" pitchFamily="34" charset="0"/>
                <a:ea typeface="Nunito Sans Light" pitchFamily="34" charset="-122"/>
                <a:cs typeface="Nunito Sans Light" pitchFamily="34" charset="-120"/>
              </a:rPr>
              <a:t>Clear Boundaries</a:t>
            </a:r>
            <a:endParaRPr lang="en-US" sz="1900" dirty="0"/>
          </a:p>
        </p:txBody>
      </p:sp>
      <p:sp>
        <p:nvSpPr>
          <p:cNvPr id="9" name="Text 4"/>
          <p:cNvSpPr/>
          <p:nvPr/>
        </p:nvSpPr>
        <p:spPr>
          <a:xfrm>
            <a:off x="6892409" y="3903940"/>
            <a:ext cx="7059216" cy="620554"/>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Nunito Sans" pitchFamily="34" charset="0"/>
                <a:ea typeface="Nunito Sans" pitchFamily="34" charset="-122"/>
                <a:cs typeface="Nunito Sans" pitchFamily="34" charset="-120"/>
              </a:rPr>
              <a:t>Defines process start and end points explicitly, preventing scope creep and ensuring teams focus on what matters most within defined parameters.</a:t>
            </a:r>
            <a:endParaRPr lang="en-US" sz="1500" dirty="0"/>
          </a:p>
        </p:txBody>
      </p:sp>
      <p:pic>
        <p:nvPicPr>
          <p:cNvPr id="10" name="Image 3" descr="preencoded.png"/>
          <p:cNvPicPr>
            <a:picLocks noChangeAspect="1"/>
          </p:cNvPicPr>
          <p:nvPr/>
        </p:nvPicPr>
        <p:blipFill>
          <a:blip r:embed="rId6"/>
          <a:stretch>
            <a:fillRect/>
          </a:stretch>
        </p:blipFill>
        <p:spPr>
          <a:xfrm>
            <a:off x="6165175" y="4912400"/>
            <a:ext cx="484823" cy="484823"/>
          </a:xfrm>
          <a:prstGeom prst="rect">
            <a:avLst/>
          </a:prstGeom>
        </p:spPr>
      </p:pic>
      <p:sp>
        <p:nvSpPr>
          <p:cNvPr id="11" name="Text 5"/>
          <p:cNvSpPr/>
          <p:nvPr/>
        </p:nvSpPr>
        <p:spPr>
          <a:xfrm>
            <a:off x="6892409" y="5027533"/>
            <a:ext cx="2424351" cy="303014"/>
          </a:xfrm>
          <a:prstGeom prst="rect">
            <a:avLst/>
          </a:prstGeom>
          <a:noFill/>
          <a:ln/>
        </p:spPr>
        <p:txBody>
          <a:bodyPr wrap="none" lIns="0" tIns="0" rIns="0" bIns="0" rtlCol="0" anchor="t"/>
          <a:lstStyle/>
          <a:p>
            <a:pPr marL="0" indent="0" algn="l">
              <a:lnSpc>
                <a:spcPts val="2350"/>
              </a:lnSpc>
              <a:buNone/>
            </a:pPr>
            <a:r>
              <a:rPr lang="en-US" sz="1900" dirty="0">
                <a:solidFill>
                  <a:srgbClr val="000000"/>
                </a:solidFill>
                <a:latin typeface="Nunito Sans Light" pitchFamily="34" charset="0"/>
                <a:ea typeface="Nunito Sans Light" pitchFamily="34" charset="-122"/>
                <a:cs typeface="Nunito Sans Light" pitchFamily="34" charset="-120"/>
              </a:rPr>
              <a:t>Early Risk Detection</a:t>
            </a:r>
            <a:endParaRPr lang="en-US" sz="1900" dirty="0"/>
          </a:p>
        </p:txBody>
      </p:sp>
      <p:sp>
        <p:nvSpPr>
          <p:cNvPr id="12" name="Text 6"/>
          <p:cNvSpPr/>
          <p:nvPr/>
        </p:nvSpPr>
        <p:spPr>
          <a:xfrm>
            <a:off x="6892409" y="5446871"/>
            <a:ext cx="7059216" cy="620554"/>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Nunito Sans" pitchFamily="34" charset="0"/>
                <a:ea typeface="Nunito Sans" pitchFamily="34" charset="-122"/>
                <a:cs typeface="Nunito Sans" pitchFamily="34" charset="-120"/>
              </a:rPr>
              <a:t>Identifies bottlenecks, redundancies, missing inputs, and potential failure points early in the improvement cycle, saving time and resources.</a:t>
            </a:r>
            <a:endParaRPr lang="en-US" sz="1500" dirty="0"/>
          </a:p>
        </p:txBody>
      </p:sp>
      <p:pic>
        <p:nvPicPr>
          <p:cNvPr id="13" name="Image 4" descr="preencoded.png"/>
          <p:cNvPicPr>
            <a:picLocks noChangeAspect="1"/>
          </p:cNvPicPr>
          <p:nvPr/>
        </p:nvPicPr>
        <p:blipFill>
          <a:blip r:embed="rId7"/>
          <a:stretch>
            <a:fillRect/>
          </a:stretch>
        </p:blipFill>
        <p:spPr>
          <a:xfrm>
            <a:off x="6165175" y="6455331"/>
            <a:ext cx="484823" cy="484823"/>
          </a:xfrm>
          <a:prstGeom prst="rect">
            <a:avLst/>
          </a:prstGeom>
        </p:spPr>
      </p:pic>
      <p:sp>
        <p:nvSpPr>
          <p:cNvPr id="14" name="Text 7"/>
          <p:cNvSpPr/>
          <p:nvPr/>
        </p:nvSpPr>
        <p:spPr>
          <a:xfrm>
            <a:off x="6892409" y="6570464"/>
            <a:ext cx="2559606" cy="303014"/>
          </a:xfrm>
          <a:prstGeom prst="rect">
            <a:avLst/>
          </a:prstGeom>
          <a:noFill/>
          <a:ln/>
        </p:spPr>
        <p:txBody>
          <a:bodyPr wrap="none" lIns="0" tIns="0" rIns="0" bIns="0" rtlCol="0" anchor="t"/>
          <a:lstStyle/>
          <a:p>
            <a:pPr marL="0" indent="0" algn="l">
              <a:lnSpc>
                <a:spcPts val="2350"/>
              </a:lnSpc>
              <a:buNone/>
            </a:pPr>
            <a:r>
              <a:rPr lang="en-US" sz="1900" dirty="0">
                <a:solidFill>
                  <a:srgbClr val="000000"/>
                </a:solidFill>
                <a:latin typeface="Nunito Sans Light" pitchFamily="34" charset="0"/>
                <a:ea typeface="Nunito Sans Light" pitchFamily="34" charset="-122"/>
                <a:cs typeface="Nunito Sans Light" pitchFamily="34" charset="-120"/>
              </a:rPr>
              <a:t>Customer-Centric Focus</a:t>
            </a:r>
            <a:endParaRPr lang="en-US" sz="1900" dirty="0"/>
          </a:p>
        </p:txBody>
      </p:sp>
      <p:sp>
        <p:nvSpPr>
          <p:cNvPr id="15" name="Text 8"/>
          <p:cNvSpPr/>
          <p:nvPr/>
        </p:nvSpPr>
        <p:spPr>
          <a:xfrm>
            <a:off x="6892409" y="6989802"/>
            <a:ext cx="7059216" cy="620554"/>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Nunito Sans" pitchFamily="34" charset="0"/>
                <a:ea typeface="Nunito Sans" pitchFamily="34" charset="-122"/>
                <a:cs typeface="Nunito Sans" pitchFamily="34" charset="-120"/>
              </a:rPr>
              <a:t>Keeps customer needs and value delivery at the forefront, ensuring process improvements translate into tangible benefits for end users.</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963573"/>
            <a:ext cx="7566898" cy="708779"/>
          </a:xfrm>
          <a:prstGeom prst="rect">
            <a:avLst/>
          </a:prstGeom>
          <a:noFill/>
          <a:ln/>
        </p:spPr>
        <p:txBody>
          <a:bodyPr wrap="none" lIns="0" tIns="0" rIns="0" bIns="0" rtlCol="0" anchor="t"/>
          <a:lstStyle/>
          <a:p>
            <a:pPr marL="0" indent="0" algn="l">
              <a:lnSpc>
                <a:spcPts val="5550"/>
              </a:lnSpc>
              <a:buNone/>
            </a:pPr>
            <a:r>
              <a:rPr lang="en-US" sz="4450" dirty="0">
                <a:solidFill>
                  <a:srgbClr val="000000"/>
                </a:solidFill>
                <a:latin typeface="Nunito Sans Light" pitchFamily="34" charset="0"/>
                <a:ea typeface="Nunito Sans Light" pitchFamily="34" charset="-122"/>
                <a:cs typeface="Nunito Sans Light" pitchFamily="34" charset="-120"/>
              </a:rPr>
              <a:t>Challenges and Best Practices</a:t>
            </a:r>
            <a:endParaRPr lang="en-US" sz="4450" dirty="0"/>
          </a:p>
        </p:txBody>
      </p:sp>
      <p:sp>
        <p:nvSpPr>
          <p:cNvPr id="3" name="Shape 1"/>
          <p:cNvSpPr/>
          <p:nvPr/>
        </p:nvSpPr>
        <p:spPr>
          <a:xfrm>
            <a:off x="793790" y="2125980"/>
            <a:ext cx="6407944" cy="2456617"/>
          </a:xfrm>
          <a:prstGeom prst="roundRect">
            <a:avLst>
              <a:gd name="adj" fmla="val 5956"/>
            </a:avLst>
          </a:prstGeom>
          <a:solidFill>
            <a:srgbClr val="D0C8C8"/>
          </a:solidFill>
          <a:ln w="30480">
            <a:solidFill>
              <a:srgbClr val="B2C8E5"/>
            </a:solidFill>
            <a:prstDash val="solid"/>
          </a:ln>
        </p:spPr>
        <p:txBody>
          <a:bodyPr/>
          <a:lstStyle/>
          <a:p>
            <a:endParaRPr lang="en-SE"/>
          </a:p>
        </p:txBody>
      </p:sp>
      <p:sp>
        <p:nvSpPr>
          <p:cNvPr id="4" name="Shape 2"/>
          <p:cNvSpPr/>
          <p:nvPr/>
        </p:nvSpPr>
        <p:spPr>
          <a:xfrm>
            <a:off x="763310" y="2125980"/>
            <a:ext cx="121920" cy="2456617"/>
          </a:xfrm>
          <a:prstGeom prst="roundRect">
            <a:avLst>
              <a:gd name="adj" fmla="val 78139"/>
            </a:avLst>
          </a:prstGeom>
          <a:solidFill>
            <a:srgbClr val="0052BA"/>
          </a:solidFill>
          <a:ln/>
        </p:spPr>
        <p:txBody>
          <a:bodyPr/>
          <a:lstStyle/>
          <a:p>
            <a:endParaRPr lang="en-SE"/>
          </a:p>
        </p:txBody>
      </p:sp>
      <p:sp>
        <p:nvSpPr>
          <p:cNvPr id="5" name="Text 3"/>
          <p:cNvSpPr/>
          <p:nvPr/>
        </p:nvSpPr>
        <p:spPr>
          <a:xfrm>
            <a:off x="1142524" y="23832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unito Sans Light" pitchFamily="34" charset="0"/>
                <a:ea typeface="Nunito Sans Light" pitchFamily="34" charset="-122"/>
                <a:cs typeface="Nunito Sans Light" pitchFamily="34" charset="-120"/>
              </a:rPr>
              <a:t>Managing Complexity</a:t>
            </a:r>
            <a:endParaRPr lang="en-US" sz="2200" dirty="0"/>
          </a:p>
        </p:txBody>
      </p:sp>
      <p:sp>
        <p:nvSpPr>
          <p:cNvPr id="6" name="Text 4"/>
          <p:cNvSpPr/>
          <p:nvPr/>
        </p:nvSpPr>
        <p:spPr>
          <a:xfrm>
            <a:off x="1142524" y="2873693"/>
            <a:ext cx="5801916"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Highly complex processes may overwhelm a single SIPOC. </a:t>
            </a:r>
            <a:r>
              <a:rPr lang="en-US" sz="1750" b="1" dirty="0">
                <a:solidFill>
                  <a:srgbClr val="000000"/>
                </a:solidFill>
                <a:latin typeface="Nunito Sans" pitchFamily="34" charset="0"/>
                <a:ea typeface="Nunito Sans" pitchFamily="34" charset="-122"/>
                <a:cs typeface="Nunito Sans" pitchFamily="34" charset="-120"/>
              </a:rPr>
              <a:t>Best practice:</a:t>
            </a:r>
            <a:r>
              <a:rPr lang="en-US" sz="1750" dirty="0">
                <a:solidFill>
                  <a:srgbClr val="000000"/>
                </a:solidFill>
                <a:latin typeface="Nunito Sans" pitchFamily="34" charset="0"/>
                <a:ea typeface="Nunito Sans" pitchFamily="34" charset="-122"/>
                <a:cs typeface="Nunito Sans" pitchFamily="34" charset="-120"/>
              </a:rPr>
              <a:t> Break large processes into smaller, manageable sub-process SIPOCs that connect at defined handoff points.</a:t>
            </a:r>
            <a:endParaRPr lang="en-US" sz="1750" dirty="0"/>
          </a:p>
        </p:txBody>
      </p:sp>
      <p:sp>
        <p:nvSpPr>
          <p:cNvPr id="7" name="Shape 5"/>
          <p:cNvSpPr/>
          <p:nvPr/>
        </p:nvSpPr>
        <p:spPr>
          <a:xfrm>
            <a:off x="7428548" y="2125980"/>
            <a:ext cx="6408063" cy="2456617"/>
          </a:xfrm>
          <a:prstGeom prst="roundRect">
            <a:avLst>
              <a:gd name="adj" fmla="val 5956"/>
            </a:avLst>
          </a:prstGeom>
          <a:solidFill>
            <a:srgbClr val="D0C8C8"/>
          </a:solidFill>
          <a:ln w="30480">
            <a:solidFill>
              <a:srgbClr val="B2C8E5"/>
            </a:solidFill>
            <a:prstDash val="solid"/>
          </a:ln>
        </p:spPr>
        <p:txBody>
          <a:bodyPr/>
          <a:lstStyle/>
          <a:p>
            <a:endParaRPr lang="en-SE"/>
          </a:p>
        </p:txBody>
      </p:sp>
      <p:sp>
        <p:nvSpPr>
          <p:cNvPr id="8" name="Shape 6"/>
          <p:cNvSpPr/>
          <p:nvPr/>
        </p:nvSpPr>
        <p:spPr>
          <a:xfrm>
            <a:off x="7398067" y="2125980"/>
            <a:ext cx="121920" cy="2456617"/>
          </a:xfrm>
          <a:prstGeom prst="roundRect">
            <a:avLst>
              <a:gd name="adj" fmla="val 78139"/>
            </a:avLst>
          </a:prstGeom>
          <a:solidFill>
            <a:srgbClr val="0052BA"/>
          </a:solidFill>
          <a:ln/>
        </p:spPr>
        <p:txBody>
          <a:bodyPr/>
          <a:lstStyle/>
          <a:p>
            <a:endParaRPr lang="en-SE"/>
          </a:p>
        </p:txBody>
      </p:sp>
      <p:sp>
        <p:nvSpPr>
          <p:cNvPr id="9" name="Text 7"/>
          <p:cNvSpPr/>
          <p:nvPr/>
        </p:nvSpPr>
        <p:spPr>
          <a:xfrm>
            <a:off x="7777282" y="23832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unito Sans Light" pitchFamily="34" charset="0"/>
                <a:ea typeface="Nunito Sans Light" pitchFamily="34" charset="-122"/>
                <a:cs typeface="Nunito Sans Light" pitchFamily="34" charset="-120"/>
              </a:rPr>
              <a:t>Keeping Current</a:t>
            </a:r>
            <a:endParaRPr lang="en-US" sz="2200" dirty="0"/>
          </a:p>
        </p:txBody>
      </p:sp>
      <p:sp>
        <p:nvSpPr>
          <p:cNvPr id="10" name="Text 8"/>
          <p:cNvSpPr/>
          <p:nvPr/>
        </p:nvSpPr>
        <p:spPr>
          <a:xfrm>
            <a:off x="7777282" y="2873693"/>
            <a:ext cx="5802035"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Processes evolve, but diagrams often don't. </a:t>
            </a:r>
            <a:r>
              <a:rPr lang="en-US" sz="1750" b="1" dirty="0">
                <a:solidFill>
                  <a:srgbClr val="000000"/>
                </a:solidFill>
                <a:latin typeface="Nunito Sans" pitchFamily="34" charset="0"/>
                <a:ea typeface="Nunito Sans" pitchFamily="34" charset="-122"/>
                <a:cs typeface="Nunito Sans" pitchFamily="34" charset="-120"/>
              </a:rPr>
              <a:t>Best practice:</a:t>
            </a:r>
            <a:r>
              <a:rPr lang="en-US" sz="1750" dirty="0">
                <a:solidFill>
                  <a:srgbClr val="000000"/>
                </a:solidFill>
                <a:latin typeface="Nunito Sans" pitchFamily="34" charset="0"/>
                <a:ea typeface="Nunito Sans" pitchFamily="34" charset="-122"/>
                <a:cs typeface="Nunito Sans" pitchFamily="34" charset="-120"/>
              </a:rPr>
              <a:t> Schedule regular reviews (quarterly or after major changes) to ensure your SIPOC reflects current reality.</a:t>
            </a:r>
            <a:endParaRPr lang="en-US" sz="1750" dirty="0"/>
          </a:p>
        </p:txBody>
      </p:sp>
      <p:sp>
        <p:nvSpPr>
          <p:cNvPr id="11" name="Shape 9"/>
          <p:cNvSpPr/>
          <p:nvPr/>
        </p:nvSpPr>
        <p:spPr>
          <a:xfrm>
            <a:off x="793790" y="4809411"/>
            <a:ext cx="6407944" cy="2456617"/>
          </a:xfrm>
          <a:prstGeom prst="roundRect">
            <a:avLst>
              <a:gd name="adj" fmla="val 5956"/>
            </a:avLst>
          </a:prstGeom>
          <a:solidFill>
            <a:srgbClr val="D0C8C8"/>
          </a:solidFill>
          <a:ln w="30480">
            <a:solidFill>
              <a:srgbClr val="B2C8E5"/>
            </a:solidFill>
            <a:prstDash val="solid"/>
          </a:ln>
        </p:spPr>
        <p:txBody>
          <a:bodyPr/>
          <a:lstStyle/>
          <a:p>
            <a:endParaRPr lang="en-SE"/>
          </a:p>
        </p:txBody>
      </p:sp>
      <p:sp>
        <p:nvSpPr>
          <p:cNvPr id="12" name="Shape 10"/>
          <p:cNvSpPr/>
          <p:nvPr/>
        </p:nvSpPr>
        <p:spPr>
          <a:xfrm>
            <a:off x="763310" y="4809411"/>
            <a:ext cx="121920" cy="2456617"/>
          </a:xfrm>
          <a:prstGeom prst="roundRect">
            <a:avLst>
              <a:gd name="adj" fmla="val 78139"/>
            </a:avLst>
          </a:prstGeom>
          <a:solidFill>
            <a:srgbClr val="0052BA"/>
          </a:solidFill>
          <a:ln/>
        </p:spPr>
        <p:txBody>
          <a:bodyPr/>
          <a:lstStyle/>
          <a:p>
            <a:endParaRPr lang="en-SE"/>
          </a:p>
        </p:txBody>
      </p:sp>
      <p:sp>
        <p:nvSpPr>
          <p:cNvPr id="13" name="Text 11"/>
          <p:cNvSpPr/>
          <p:nvPr/>
        </p:nvSpPr>
        <p:spPr>
          <a:xfrm>
            <a:off x="1142524" y="5066705"/>
            <a:ext cx="3160514"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unito Sans Light" pitchFamily="34" charset="0"/>
                <a:ea typeface="Nunito Sans Light" pitchFamily="34" charset="-122"/>
                <a:cs typeface="Nunito Sans Light" pitchFamily="34" charset="-120"/>
              </a:rPr>
              <a:t>Stakeholder Engagement</a:t>
            </a:r>
            <a:endParaRPr lang="en-US" sz="2200" dirty="0"/>
          </a:p>
        </p:txBody>
      </p:sp>
      <p:sp>
        <p:nvSpPr>
          <p:cNvPr id="14" name="Text 12"/>
          <p:cNvSpPr/>
          <p:nvPr/>
        </p:nvSpPr>
        <p:spPr>
          <a:xfrm>
            <a:off x="1142524" y="5557123"/>
            <a:ext cx="5801916"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Resistance to change can derail improvement efforts. </a:t>
            </a:r>
            <a:r>
              <a:rPr lang="en-US" sz="1750" b="1" dirty="0">
                <a:solidFill>
                  <a:srgbClr val="000000"/>
                </a:solidFill>
                <a:latin typeface="Nunito Sans" pitchFamily="34" charset="0"/>
                <a:ea typeface="Nunito Sans" pitchFamily="34" charset="-122"/>
                <a:cs typeface="Nunito Sans" pitchFamily="34" charset="-120"/>
              </a:rPr>
              <a:t>Best practice:</a:t>
            </a:r>
            <a:r>
              <a:rPr lang="en-US" sz="1750" dirty="0">
                <a:solidFill>
                  <a:srgbClr val="000000"/>
                </a:solidFill>
                <a:latin typeface="Nunito Sans" pitchFamily="34" charset="0"/>
                <a:ea typeface="Nunito Sans" pitchFamily="34" charset="-122"/>
                <a:cs typeface="Nunito Sans" pitchFamily="34" charset="-120"/>
              </a:rPr>
              <a:t> Involve stakeholders early in SIPOC creation to build buy-in and capture diverse perspectives.</a:t>
            </a:r>
            <a:endParaRPr lang="en-US" sz="1750" dirty="0"/>
          </a:p>
        </p:txBody>
      </p:sp>
      <p:sp>
        <p:nvSpPr>
          <p:cNvPr id="15" name="Shape 13"/>
          <p:cNvSpPr/>
          <p:nvPr/>
        </p:nvSpPr>
        <p:spPr>
          <a:xfrm>
            <a:off x="7428548" y="4809411"/>
            <a:ext cx="6408063" cy="2456617"/>
          </a:xfrm>
          <a:prstGeom prst="roundRect">
            <a:avLst>
              <a:gd name="adj" fmla="val 5956"/>
            </a:avLst>
          </a:prstGeom>
          <a:solidFill>
            <a:srgbClr val="D0C8C8"/>
          </a:solidFill>
          <a:ln w="30480">
            <a:solidFill>
              <a:srgbClr val="B2C8E5"/>
            </a:solidFill>
            <a:prstDash val="solid"/>
          </a:ln>
        </p:spPr>
        <p:txBody>
          <a:bodyPr/>
          <a:lstStyle/>
          <a:p>
            <a:endParaRPr lang="en-SE"/>
          </a:p>
        </p:txBody>
      </p:sp>
      <p:sp>
        <p:nvSpPr>
          <p:cNvPr id="16" name="Shape 14"/>
          <p:cNvSpPr/>
          <p:nvPr/>
        </p:nvSpPr>
        <p:spPr>
          <a:xfrm>
            <a:off x="7398067" y="4809411"/>
            <a:ext cx="121920" cy="2456617"/>
          </a:xfrm>
          <a:prstGeom prst="roundRect">
            <a:avLst>
              <a:gd name="adj" fmla="val 78139"/>
            </a:avLst>
          </a:prstGeom>
          <a:solidFill>
            <a:srgbClr val="0052BA"/>
          </a:solidFill>
          <a:ln/>
        </p:spPr>
        <p:txBody>
          <a:bodyPr/>
          <a:lstStyle/>
          <a:p>
            <a:endParaRPr lang="en-SE"/>
          </a:p>
        </p:txBody>
      </p:sp>
      <p:sp>
        <p:nvSpPr>
          <p:cNvPr id="17" name="Text 15"/>
          <p:cNvSpPr/>
          <p:nvPr/>
        </p:nvSpPr>
        <p:spPr>
          <a:xfrm>
            <a:off x="7777282" y="506670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unito Sans Light" pitchFamily="34" charset="0"/>
                <a:ea typeface="Nunito Sans Light" pitchFamily="34" charset="-122"/>
                <a:cs typeface="Nunito Sans Light" pitchFamily="34" charset="-120"/>
              </a:rPr>
              <a:t>Digital Collaboration</a:t>
            </a:r>
            <a:endParaRPr lang="en-US" sz="2200" dirty="0"/>
          </a:p>
        </p:txBody>
      </p:sp>
      <p:sp>
        <p:nvSpPr>
          <p:cNvPr id="18" name="Text 16"/>
          <p:cNvSpPr/>
          <p:nvPr/>
        </p:nvSpPr>
        <p:spPr>
          <a:xfrm>
            <a:off x="7777282" y="5557123"/>
            <a:ext cx="5802035"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unito Sans" pitchFamily="34" charset="0"/>
                <a:ea typeface="Nunito Sans" pitchFamily="34" charset="-122"/>
                <a:cs typeface="Nunito Sans" pitchFamily="34" charset="-120"/>
              </a:rPr>
              <a:t>Paper-based SIPOCs limit accessibility and updates. </a:t>
            </a:r>
            <a:r>
              <a:rPr lang="en-US" sz="1750" b="1" dirty="0">
                <a:solidFill>
                  <a:srgbClr val="000000"/>
                </a:solidFill>
                <a:latin typeface="Nunito Sans" pitchFamily="34" charset="0"/>
                <a:ea typeface="Nunito Sans" pitchFamily="34" charset="-122"/>
                <a:cs typeface="Nunito Sans" pitchFamily="34" charset="-120"/>
              </a:rPr>
              <a:t>Best practice:</a:t>
            </a:r>
            <a:r>
              <a:rPr lang="en-US" sz="1750" dirty="0">
                <a:solidFill>
                  <a:srgbClr val="000000"/>
                </a:solidFill>
                <a:latin typeface="Nunito Sans" pitchFamily="34" charset="0"/>
                <a:ea typeface="Nunito Sans" pitchFamily="34" charset="-122"/>
                <a:cs typeface="Nunito Sans" pitchFamily="34" charset="-120"/>
              </a:rPr>
              <a:t> Use digital tools like Miro, Lucidchart, or Microsoft Visio for real-time collaboration and version control.</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33507" y="340519"/>
            <a:ext cx="4168616" cy="387072"/>
          </a:xfrm>
          <a:prstGeom prst="rect">
            <a:avLst/>
          </a:prstGeom>
          <a:noFill/>
          <a:ln/>
        </p:spPr>
        <p:txBody>
          <a:bodyPr wrap="none" lIns="0" tIns="0" rIns="0" bIns="0" rtlCol="0" anchor="t"/>
          <a:lstStyle/>
          <a:p>
            <a:pPr marL="0" indent="0" algn="l">
              <a:lnSpc>
                <a:spcPts val="3000"/>
              </a:lnSpc>
              <a:buNone/>
            </a:pPr>
            <a:r>
              <a:rPr lang="en-US" sz="2400" dirty="0">
                <a:solidFill>
                  <a:srgbClr val="000000"/>
                </a:solidFill>
                <a:latin typeface="Nunito Sans Light" pitchFamily="34" charset="0"/>
                <a:ea typeface="Nunito Sans Light" pitchFamily="34" charset="-122"/>
                <a:cs typeface="Nunito Sans Light" pitchFamily="34" charset="-120"/>
              </a:rPr>
              <a:t>SIPOC vs. Workflow Diagrams</a:t>
            </a:r>
            <a:endParaRPr lang="en-US" sz="2400" dirty="0"/>
          </a:p>
        </p:txBody>
      </p:sp>
      <p:sp>
        <p:nvSpPr>
          <p:cNvPr id="3" name="Text 1"/>
          <p:cNvSpPr/>
          <p:nvPr/>
        </p:nvSpPr>
        <p:spPr>
          <a:xfrm>
            <a:off x="433507" y="1037153"/>
            <a:ext cx="1857970" cy="232291"/>
          </a:xfrm>
          <a:prstGeom prst="rect">
            <a:avLst/>
          </a:prstGeom>
          <a:noFill/>
          <a:ln/>
        </p:spPr>
        <p:txBody>
          <a:bodyPr wrap="none" lIns="0" tIns="0" rIns="0" bIns="0" rtlCol="0" anchor="t"/>
          <a:lstStyle/>
          <a:p>
            <a:pPr marL="0" indent="0" algn="l">
              <a:lnSpc>
                <a:spcPts val="1800"/>
              </a:lnSpc>
              <a:buNone/>
            </a:pPr>
            <a:r>
              <a:rPr lang="en-US" sz="1450" dirty="0">
                <a:solidFill>
                  <a:srgbClr val="1A2F6C"/>
                </a:solidFill>
                <a:latin typeface="Nunito Sans Light" pitchFamily="34" charset="0"/>
                <a:ea typeface="Nunito Sans Light" pitchFamily="34" charset="-122"/>
                <a:cs typeface="Nunito Sans Light" pitchFamily="34" charset="-120"/>
              </a:rPr>
              <a:t>SIPOC Diagram</a:t>
            </a:r>
            <a:endParaRPr lang="en-US" sz="1450" dirty="0"/>
          </a:p>
        </p:txBody>
      </p:sp>
      <p:sp>
        <p:nvSpPr>
          <p:cNvPr id="4" name="Text 2"/>
          <p:cNvSpPr/>
          <p:nvPr/>
        </p:nvSpPr>
        <p:spPr>
          <a:xfrm>
            <a:off x="433507" y="1393269"/>
            <a:ext cx="6730603" cy="198120"/>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000000"/>
                </a:solidFill>
                <a:latin typeface="Nunito Sans" pitchFamily="34" charset="0"/>
                <a:ea typeface="Nunito Sans" pitchFamily="34" charset="-122"/>
                <a:cs typeface="Nunito Sans" pitchFamily="34" charset="-120"/>
              </a:rPr>
              <a:t>High-level strategic snapshot</a:t>
            </a:r>
            <a:endParaRPr lang="en-US" sz="950" dirty="0"/>
          </a:p>
        </p:txBody>
      </p:sp>
      <p:sp>
        <p:nvSpPr>
          <p:cNvPr id="5" name="Text 3"/>
          <p:cNvSpPr/>
          <p:nvPr/>
        </p:nvSpPr>
        <p:spPr>
          <a:xfrm>
            <a:off x="433507" y="1634728"/>
            <a:ext cx="6730603" cy="198120"/>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000000"/>
                </a:solidFill>
                <a:latin typeface="Nunito Sans" pitchFamily="34" charset="0"/>
                <a:ea typeface="Nunito Sans" pitchFamily="34" charset="-122"/>
                <a:cs typeface="Nunito Sans" pitchFamily="34" charset="-120"/>
              </a:rPr>
              <a:t>Focuses on inputs, outputs, and stakeholders</a:t>
            </a:r>
            <a:endParaRPr lang="en-US" sz="950" dirty="0"/>
          </a:p>
        </p:txBody>
      </p:sp>
      <p:sp>
        <p:nvSpPr>
          <p:cNvPr id="6" name="Text 4"/>
          <p:cNvSpPr/>
          <p:nvPr/>
        </p:nvSpPr>
        <p:spPr>
          <a:xfrm>
            <a:off x="433507" y="1876187"/>
            <a:ext cx="6730603" cy="198120"/>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000000"/>
                </a:solidFill>
                <a:latin typeface="Nunito Sans" pitchFamily="34" charset="0"/>
                <a:ea typeface="Nunito Sans" pitchFamily="34" charset="-122"/>
                <a:cs typeface="Nunito Sans" pitchFamily="34" charset="-120"/>
              </a:rPr>
              <a:t>Typically 4-7 process steps</a:t>
            </a:r>
            <a:endParaRPr lang="en-US" sz="950" dirty="0"/>
          </a:p>
        </p:txBody>
      </p:sp>
      <p:sp>
        <p:nvSpPr>
          <p:cNvPr id="7" name="Text 5"/>
          <p:cNvSpPr/>
          <p:nvPr/>
        </p:nvSpPr>
        <p:spPr>
          <a:xfrm>
            <a:off x="433507" y="2117646"/>
            <a:ext cx="6730603" cy="198120"/>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000000"/>
                </a:solidFill>
                <a:latin typeface="Nunito Sans" pitchFamily="34" charset="0"/>
                <a:ea typeface="Nunito Sans" pitchFamily="34" charset="-122"/>
                <a:cs typeface="Nunito Sans" pitchFamily="34" charset="-120"/>
              </a:rPr>
              <a:t>Ideal for initial scoping and alignment</a:t>
            </a:r>
            <a:endParaRPr lang="en-US" sz="950" dirty="0"/>
          </a:p>
        </p:txBody>
      </p:sp>
      <p:sp>
        <p:nvSpPr>
          <p:cNvPr id="8" name="Text 6"/>
          <p:cNvSpPr/>
          <p:nvPr/>
        </p:nvSpPr>
        <p:spPr>
          <a:xfrm>
            <a:off x="433507" y="2359104"/>
            <a:ext cx="6730603" cy="198120"/>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000000"/>
                </a:solidFill>
                <a:latin typeface="Nunito Sans" pitchFamily="34" charset="0"/>
                <a:ea typeface="Nunito Sans" pitchFamily="34" charset="-122"/>
                <a:cs typeface="Nunito Sans" pitchFamily="34" charset="-120"/>
              </a:rPr>
              <a:t>Answers "what" and "who"</a:t>
            </a:r>
            <a:endParaRPr lang="en-US" sz="950" dirty="0"/>
          </a:p>
        </p:txBody>
      </p:sp>
      <p:pic>
        <p:nvPicPr>
          <p:cNvPr id="9" name="Image 0" descr="preencoded.png"/>
          <p:cNvPicPr>
            <a:picLocks noChangeAspect="1"/>
          </p:cNvPicPr>
          <p:nvPr/>
        </p:nvPicPr>
        <p:blipFill>
          <a:blip r:embed="rId3"/>
          <a:stretch>
            <a:fillRect/>
          </a:stretch>
        </p:blipFill>
        <p:spPr>
          <a:xfrm>
            <a:off x="433507" y="2696527"/>
            <a:ext cx="6730603" cy="6730603"/>
          </a:xfrm>
          <a:prstGeom prst="rect">
            <a:avLst/>
          </a:prstGeom>
        </p:spPr>
      </p:pic>
      <p:sp>
        <p:nvSpPr>
          <p:cNvPr id="10" name="Text 7"/>
          <p:cNvSpPr/>
          <p:nvPr/>
        </p:nvSpPr>
        <p:spPr>
          <a:xfrm>
            <a:off x="7473910" y="1037153"/>
            <a:ext cx="1857970" cy="232291"/>
          </a:xfrm>
          <a:prstGeom prst="rect">
            <a:avLst/>
          </a:prstGeom>
          <a:noFill/>
          <a:ln/>
        </p:spPr>
        <p:txBody>
          <a:bodyPr wrap="none" lIns="0" tIns="0" rIns="0" bIns="0" rtlCol="0" anchor="t"/>
          <a:lstStyle/>
          <a:p>
            <a:pPr marL="0" indent="0" algn="l">
              <a:lnSpc>
                <a:spcPts val="1800"/>
              </a:lnSpc>
              <a:buNone/>
            </a:pPr>
            <a:r>
              <a:rPr lang="en-US" sz="1450" dirty="0">
                <a:solidFill>
                  <a:srgbClr val="1A2F6C"/>
                </a:solidFill>
                <a:latin typeface="Nunito Sans Light" pitchFamily="34" charset="0"/>
                <a:ea typeface="Nunito Sans Light" pitchFamily="34" charset="-122"/>
                <a:cs typeface="Nunito Sans Light" pitchFamily="34" charset="-120"/>
              </a:rPr>
              <a:t>Workflow Diagram</a:t>
            </a:r>
            <a:endParaRPr lang="en-US" sz="1450" dirty="0"/>
          </a:p>
        </p:txBody>
      </p:sp>
      <p:sp>
        <p:nvSpPr>
          <p:cNvPr id="11" name="Text 8"/>
          <p:cNvSpPr/>
          <p:nvPr/>
        </p:nvSpPr>
        <p:spPr>
          <a:xfrm>
            <a:off x="7473910" y="1393269"/>
            <a:ext cx="6730603" cy="198120"/>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000000"/>
                </a:solidFill>
                <a:latin typeface="Nunito Sans" pitchFamily="34" charset="0"/>
                <a:ea typeface="Nunito Sans" pitchFamily="34" charset="-122"/>
                <a:cs typeface="Nunito Sans" pitchFamily="34" charset="-120"/>
              </a:rPr>
              <a:t>Detailed operational view</a:t>
            </a:r>
            <a:endParaRPr lang="en-US" sz="950" dirty="0"/>
          </a:p>
        </p:txBody>
      </p:sp>
      <p:sp>
        <p:nvSpPr>
          <p:cNvPr id="12" name="Text 9"/>
          <p:cNvSpPr/>
          <p:nvPr/>
        </p:nvSpPr>
        <p:spPr>
          <a:xfrm>
            <a:off x="7473910" y="1634728"/>
            <a:ext cx="6730603" cy="198120"/>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000000"/>
                </a:solidFill>
                <a:latin typeface="Nunito Sans" pitchFamily="34" charset="0"/>
                <a:ea typeface="Nunito Sans" pitchFamily="34" charset="-122"/>
                <a:cs typeface="Nunito Sans" pitchFamily="34" charset="-120"/>
              </a:rPr>
              <a:t>Shows step-by-step task sequences</a:t>
            </a:r>
            <a:endParaRPr lang="en-US" sz="950" dirty="0"/>
          </a:p>
        </p:txBody>
      </p:sp>
      <p:sp>
        <p:nvSpPr>
          <p:cNvPr id="13" name="Text 10"/>
          <p:cNvSpPr/>
          <p:nvPr/>
        </p:nvSpPr>
        <p:spPr>
          <a:xfrm>
            <a:off x="7473910" y="1876187"/>
            <a:ext cx="6730603" cy="198120"/>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000000"/>
                </a:solidFill>
                <a:latin typeface="Nunito Sans" pitchFamily="34" charset="0"/>
                <a:ea typeface="Nunito Sans" pitchFamily="34" charset="-122"/>
                <a:cs typeface="Nunito Sans" pitchFamily="34" charset="-120"/>
              </a:rPr>
              <a:t>Includes decision points and dependencies</a:t>
            </a:r>
            <a:endParaRPr lang="en-US" sz="950" dirty="0"/>
          </a:p>
        </p:txBody>
      </p:sp>
      <p:sp>
        <p:nvSpPr>
          <p:cNvPr id="14" name="Text 11"/>
          <p:cNvSpPr/>
          <p:nvPr/>
        </p:nvSpPr>
        <p:spPr>
          <a:xfrm>
            <a:off x="7473910" y="2117646"/>
            <a:ext cx="6730603" cy="198120"/>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000000"/>
                </a:solidFill>
                <a:latin typeface="Nunito Sans" pitchFamily="34" charset="0"/>
                <a:ea typeface="Nunito Sans" pitchFamily="34" charset="-122"/>
                <a:cs typeface="Nunito Sans" pitchFamily="34" charset="-120"/>
              </a:rPr>
              <a:t>Used for detailed execution and training</a:t>
            </a:r>
            <a:endParaRPr lang="en-US" sz="950" dirty="0"/>
          </a:p>
        </p:txBody>
      </p:sp>
      <p:sp>
        <p:nvSpPr>
          <p:cNvPr id="15" name="Text 12"/>
          <p:cNvSpPr/>
          <p:nvPr/>
        </p:nvSpPr>
        <p:spPr>
          <a:xfrm>
            <a:off x="7473910" y="2359104"/>
            <a:ext cx="6730603" cy="198120"/>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000000"/>
                </a:solidFill>
                <a:latin typeface="Nunito Sans" pitchFamily="34" charset="0"/>
                <a:ea typeface="Nunito Sans" pitchFamily="34" charset="-122"/>
                <a:cs typeface="Nunito Sans" pitchFamily="34" charset="-120"/>
              </a:rPr>
              <a:t>Answers "how" and "when"</a:t>
            </a:r>
            <a:endParaRPr lang="en-US" sz="950" dirty="0"/>
          </a:p>
        </p:txBody>
      </p:sp>
      <p:pic>
        <p:nvPicPr>
          <p:cNvPr id="16" name="Image 1" descr="preencoded.png"/>
          <p:cNvPicPr>
            <a:picLocks noChangeAspect="1"/>
          </p:cNvPicPr>
          <p:nvPr/>
        </p:nvPicPr>
        <p:blipFill>
          <a:blip r:embed="rId4"/>
          <a:stretch>
            <a:fillRect/>
          </a:stretch>
        </p:blipFill>
        <p:spPr>
          <a:xfrm>
            <a:off x="7473910" y="2696527"/>
            <a:ext cx="6730603" cy="6730603"/>
          </a:xfrm>
          <a:prstGeom prst="rect">
            <a:avLst/>
          </a:prstGeom>
        </p:spPr>
      </p:pic>
      <p:sp>
        <p:nvSpPr>
          <p:cNvPr id="17" name="Text 13"/>
          <p:cNvSpPr/>
          <p:nvPr/>
        </p:nvSpPr>
        <p:spPr>
          <a:xfrm>
            <a:off x="433507" y="9705737"/>
            <a:ext cx="13763387" cy="198120"/>
          </a:xfrm>
          <a:prstGeom prst="rect">
            <a:avLst/>
          </a:prstGeom>
          <a:noFill/>
          <a:ln/>
        </p:spPr>
        <p:txBody>
          <a:bodyPr wrap="none" lIns="0" tIns="0" rIns="0" bIns="0" rtlCol="0" anchor="t"/>
          <a:lstStyle/>
          <a:p>
            <a:pPr marL="0" indent="0" algn="l">
              <a:lnSpc>
                <a:spcPts val="1550"/>
              </a:lnSpc>
              <a:buNone/>
            </a:pPr>
            <a:r>
              <a:rPr lang="en-US" sz="950" dirty="0">
                <a:solidFill>
                  <a:srgbClr val="000000"/>
                </a:solidFill>
                <a:latin typeface="Nunito Sans" pitchFamily="34" charset="0"/>
                <a:ea typeface="Nunito Sans" pitchFamily="34" charset="-122"/>
                <a:cs typeface="Nunito Sans" pitchFamily="34" charset="-120"/>
              </a:rPr>
              <a:t>Use SIPOC for strategic understanding and project initiation, then create detailed workflow diagrams when you need to implement, train, or optimize specific steps.</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1331</Words>
  <Application>Microsoft Office PowerPoint</Application>
  <PresentationFormat>Custom</PresentationFormat>
  <Paragraphs>138</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Nunito Sans</vt:lpstr>
      <vt:lpstr>Nunito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Jan Larsson</cp:lastModifiedBy>
  <cp:revision>1</cp:revision>
  <dcterms:created xsi:type="dcterms:W3CDTF">2025-10-13T16:06:13Z</dcterms:created>
  <dcterms:modified xsi:type="dcterms:W3CDTF">2025-10-14T17:12:33Z</dcterms:modified>
</cp:coreProperties>
</file>